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688" r:id="rId7"/>
    <p:sldId id="261" r:id="rId8"/>
    <p:sldId id="690" r:id="rId9"/>
    <p:sldId id="689" r:id="rId10"/>
    <p:sldId id="616" r:id="rId11"/>
    <p:sldId id="691" r:id="rId12"/>
    <p:sldId id="694" r:id="rId13"/>
    <p:sldId id="695" r:id="rId14"/>
    <p:sldId id="696" r:id="rId15"/>
    <p:sldId id="697" r:id="rId16"/>
    <p:sldId id="698" r:id="rId17"/>
    <p:sldId id="699" r:id="rId18"/>
    <p:sldId id="700" r:id="rId19"/>
    <p:sldId id="701" r:id="rId20"/>
    <p:sldId id="702" r:id="rId21"/>
    <p:sldId id="703" r:id="rId22"/>
    <p:sldId id="704" r:id="rId23"/>
    <p:sldId id="705" r:id="rId24"/>
    <p:sldId id="72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12" autoAdjust="0"/>
  </p:normalViewPr>
  <p:slideViewPr>
    <p:cSldViewPr snapToGrid="0">
      <p:cViewPr varScale="1">
        <p:scale>
          <a:sx n="81" d="100"/>
          <a:sy n="81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do\Dropbox\PhD\Data%20analysis\Article%201\Results%20article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PhD\Data%20analysis\Article%203\Book1%20(Autosaved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2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AFAD-44D2-A802-89EB23069DF5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FAD-44D2-A802-89EB23069DF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AFAD-44D2-A802-89EB23069DF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AFAD-44D2-A802-89EB23069DF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AFAD-44D2-A802-89EB23069DF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AFAD-44D2-A802-89EB23069DF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AFAD-44D2-A802-89EB23069DF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AFAD-44D2-A802-89EB23069DF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lumMod val="80000"/>
                      <a:lumOff val="2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AFAD-44D2-A802-89EB23069D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Sheet1!$B$2:$B$10</c:f>
              <c:strCache>
                <c:ptCount val="9"/>
                <c:pt idx="0">
                  <c:v>Schizophrenia</c:v>
                </c:pt>
                <c:pt idx="1">
                  <c:v>Depressive disorders</c:v>
                </c:pt>
                <c:pt idx="2">
                  <c:v>Bipolar disorder</c:v>
                </c:pt>
                <c:pt idx="3">
                  <c:v>Anxiety disorders</c:v>
                </c:pt>
                <c:pt idx="4">
                  <c:v>Eating disorders</c:v>
                </c:pt>
                <c:pt idx="5">
                  <c:v>Autistic Spectrum Disorders</c:v>
                </c:pt>
                <c:pt idx="6">
                  <c:v>ADHD</c:v>
                </c:pt>
                <c:pt idx="7">
                  <c:v>Conduct disorder</c:v>
                </c:pt>
                <c:pt idx="8">
                  <c:v>IDID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0.08</c:v>
                </c:pt>
                <c:pt idx="1">
                  <c:v>0.42</c:v>
                </c:pt>
                <c:pt idx="2">
                  <c:v>0.08</c:v>
                </c:pt>
                <c:pt idx="3">
                  <c:v>0.21</c:v>
                </c:pt>
                <c:pt idx="4">
                  <c:v>0.01</c:v>
                </c:pt>
                <c:pt idx="5">
                  <c:v>0.08</c:v>
                </c:pt>
                <c:pt idx="6">
                  <c:v>0.01</c:v>
                </c:pt>
                <c:pt idx="7">
                  <c:v>7.0000000000000007E-2</c:v>
                </c:pt>
                <c:pt idx="8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FAD-44D2-A802-89EB23069DF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64370078740156"/>
          <c:y val="0.14126859142607173"/>
          <c:w val="0.48315726159230094"/>
          <c:h val="0.805262102653834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F54-4E17-BCB8-9E43578CE8B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F54-4E17-BCB8-9E43578CE8B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F54-4E17-BCB8-9E43578CE8B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F54-4E17-BCB8-9E43578CE8B8}"/>
              </c:ext>
            </c:extLst>
          </c:dPt>
          <c:dPt>
            <c:idx val="4"/>
            <c:bubble3D val="0"/>
            <c:explosion val="25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F54-4E17-BCB8-9E43578CE8B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F54-4E17-BCB8-9E43578CE8B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F54-4E17-BCB8-9E43578CE8B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Sheet1!$C$4:$C$10</c:f>
              <c:strCache>
                <c:ptCount val="7"/>
                <c:pt idx="0">
                  <c:v>Major depressive disorder</c:v>
                </c:pt>
                <c:pt idx="1">
                  <c:v>Anxiety disorders</c:v>
                </c:pt>
                <c:pt idx="2">
                  <c:v>Drug use disorders</c:v>
                </c:pt>
                <c:pt idx="3">
                  <c:v>Alcohol use disorders</c:v>
                </c:pt>
                <c:pt idx="4">
                  <c:v>Schizophrenia</c:v>
                </c:pt>
                <c:pt idx="5">
                  <c:v>Bipolar disorder</c:v>
                </c:pt>
                <c:pt idx="6">
                  <c:v>Other mental disorders</c:v>
                </c:pt>
              </c:strCache>
            </c:strRef>
          </c:cat>
          <c:val>
            <c:numRef>
              <c:f>Sheet1!$D$4:$D$10</c:f>
              <c:numCache>
                <c:formatCode>0.00%</c:formatCode>
                <c:ptCount val="7"/>
                <c:pt idx="0">
                  <c:v>0.3412</c:v>
                </c:pt>
                <c:pt idx="1">
                  <c:v>0.1449</c:v>
                </c:pt>
                <c:pt idx="2">
                  <c:v>0.108</c:v>
                </c:pt>
                <c:pt idx="3">
                  <c:v>9.5299999999999996E-2</c:v>
                </c:pt>
                <c:pt idx="4">
                  <c:v>8.1000000000000003E-2</c:v>
                </c:pt>
                <c:pt idx="5">
                  <c:v>6.9500000000000006E-2</c:v>
                </c:pt>
                <c:pt idx="6">
                  <c:v>0.1603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54-4E17-BCB8-9E43578CE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809529229528561"/>
          <c:y val="9.2012261509685292E-2"/>
          <c:w val="0.36190463692038494"/>
          <c:h val="0.84524485648330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5684258475955"/>
          <c:y val="0.18853456106318348"/>
          <c:w val="0.89365037634758449"/>
          <c:h val="0.71946316621152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Sheet2!$E$8</c:f>
              <c:strCache>
                <c:ptCount val="1"/>
                <c:pt idx="0">
                  <c:v>Schizophrenia patients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E48-4259-801E-6D99796D3E5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48-4259-801E-6D99796D3E5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48-4259-801E-6D99796D3E5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48-4259-801E-6D99796D3E5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E48-4259-801E-6D99796D3E5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E48-4259-801E-6D99796D3E5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E48-4259-801E-6D99796D3E5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E48-4259-801E-6D99796D3E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Sheet2!$D$9:$D$16</c:f>
              <c:strCache>
                <c:ptCount val="8"/>
                <c:pt idx="0">
                  <c:v>Verbal memory</c:v>
                </c:pt>
                <c:pt idx="1">
                  <c:v>Digit sequencing</c:v>
                </c:pt>
                <c:pt idx="2">
                  <c:v>Token Motor Task</c:v>
                </c:pt>
                <c:pt idx="3">
                  <c:v>Verbal fluency</c:v>
                </c:pt>
                <c:pt idx="4">
                  <c:v>Symbol coding</c:v>
                </c:pt>
                <c:pt idx="5">
                  <c:v>Tower of London </c:v>
                </c:pt>
                <c:pt idx="6">
                  <c:v>BACS score total</c:v>
                </c:pt>
                <c:pt idx="7">
                  <c:v>Standard battery score total </c:v>
                </c:pt>
              </c:strCache>
            </c:strRef>
          </c:cat>
          <c:val>
            <c:numRef>
              <c:f>Sheet2!$E$9:$E$16</c:f>
              <c:numCache>
                <c:formatCode>General</c:formatCode>
                <c:ptCount val="8"/>
                <c:pt idx="0">
                  <c:v>-2.15</c:v>
                </c:pt>
                <c:pt idx="1">
                  <c:v>-1.97</c:v>
                </c:pt>
                <c:pt idx="2">
                  <c:v>-2.4300000000000002</c:v>
                </c:pt>
                <c:pt idx="3">
                  <c:v>-1.53</c:v>
                </c:pt>
                <c:pt idx="4">
                  <c:v>-2.39</c:v>
                </c:pt>
                <c:pt idx="5">
                  <c:v>-2.15</c:v>
                </c:pt>
                <c:pt idx="6">
                  <c:v>-2.9</c:v>
                </c:pt>
                <c:pt idx="7">
                  <c:v>-3.7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E48-4259-801E-6D99796D3E51}"/>
            </c:ext>
          </c:extLst>
        </c:ser>
        <c:ser>
          <c:idx val="1"/>
          <c:order val="1"/>
          <c:tx>
            <c:strRef>
              <c:f>Sheet2!$F$8</c:f>
              <c:strCache>
                <c:ptCount val="1"/>
                <c:pt idx="0">
                  <c:v>Healthy control 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Sheet2!$D$9:$D$16</c:f>
              <c:strCache>
                <c:ptCount val="8"/>
                <c:pt idx="0">
                  <c:v>Verbal memory</c:v>
                </c:pt>
                <c:pt idx="1">
                  <c:v>Digit sequencing</c:v>
                </c:pt>
                <c:pt idx="2">
                  <c:v>Token Motor Task</c:v>
                </c:pt>
                <c:pt idx="3">
                  <c:v>Verbal fluency</c:v>
                </c:pt>
                <c:pt idx="4">
                  <c:v>Symbol coding</c:v>
                </c:pt>
                <c:pt idx="5">
                  <c:v>Tower of London </c:v>
                </c:pt>
                <c:pt idx="6">
                  <c:v>BACS score total</c:v>
                </c:pt>
                <c:pt idx="7">
                  <c:v>Standard battery score total </c:v>
                </c:pt>
              </c:strCache>
            </c:strRef>
          </c:cat>
          <c:val>
            <c:numRef>
              <c:f>Sheet2!$F$9:$F$16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E48-4259-801E-6D99796D3E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64969968"/>
        <c:axId val="370758800"/>
      </c:barChart>
      <c:catAx>
        <c:axId val="464969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BACS Subtests</a:t>
                </a:r>
              </a:p>
            </c:rich>
          </c:tx>
          <c:layout>
            <c:manualLayout>
              <c:xMode val="edge"/>
              <c:yMode val="edge"/>
              <c:x val="0.722490241604415"/>
              <c:y val="0.90464555970237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758800"/>
        <c:crosses val="autoZero"/>
        <c:auto val="1"/>
        <c:lblAlgn val="ctr"/>
        <c:lblOffset val="100"/>
        <c:noMultiLvlLbl val="0"/>
      </c:catAx>
      <c:valAx>
        <c:axId val="37075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Z-scores</a:t>
                </a:r>
              </a:p>
            </c:rich>
          </c:tx>
          <c:layout>
            <c:manualLayout>
              <c:xMode val="edge"/>
              <c:yMode val="edge"/>
              <c:x val="4.9513762702739092E-2"/>
              <c:y val="0.729822114793468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96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B0F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4A-4F4F-B043-9AD562614F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Sheet1!$E$3:$E$10</c:f>
              <c:strCache>
                <c:ptCount val="8"/>
                <c:pt idx="0">
                  <c:v>MoCA score total  </c:v>
                </c:pt>
                <c:pt idx="1">
                  <c:v>Visuospatial/ executive</c:v>
                </c:pt>
                <c:pt idx="2">
                  <c:v>Naming </c:v>
                </c:pt>
                <c:pt idx="3">
                  <c:v>Attention</c:v>
                </c:pt>
                <c:pt idx="4">
                  <c:v>Language</c:v>
                </c:pt>
                <c:pt idx="5">
                  <c:v>Abstraction</c:v>
                </c:pt>
                <c:pt idx="6">
                  <c:v>Delayed recall</c:v>
                </c:pt>
                <c:pt idx="7">
                  <c:v>Orientation</c:v>
                </c:pt>
              </c:strCache>
            </c:strRef>
          </c:cat>
          <c:val>
            <c:numRef>
              <c:f>Sheet1!$F$3:$F$10</c:f>
              <c:numCache>
                <c:formatCode>General</c:formatCode>
                <c:ptCount val="8"/>
                <c:pt idx="0">
                  <c:v>16</c:v>
                </c:pt>
                <c:pt idx="1">
                  <c:v>1.8</c:v>
                </c:pt>
                <c:pt idx="2">
                  <c:v>2.4</c:v>
                </c:pt>
                <c:pt idx="3">
                  <c:v>3.3</c:v>
                </c:pt>
                <c:pt idx="4">
                  <c:v>1.1000000000000001</c:v>
                </c:pt>
                <c:pt idx="5">
                  <c:v>0.8</c:v>
                </c:pt>
                <c:pt idx="6">
                  <c:v>1.5</c:v>
                </c:pt>
                <c:pt idx="7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4A-4F4F-B043-9AD562614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66721664"/>
        <c:axId val="167178800"/>
      </c:barChart>
      <c:catAx>
        <c:axId val="166721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178800"/>
        <c:crosses val="autoZero"/>
        <c:auto val="1"/>
        <c:lblAlgn val="ctr"/>
        <c:lblOffset val="100"/>
        <c:noMultiLvlLbl val="0"/>
      </c:catAx>
      <c:valAx>
        <c:axId val="167178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2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43798154262962E-2"/>
          <c:y val="0.12544371517628988"/>
          <c:w val="0.91750376809334477"/>
          <c:h val="0.84719798070155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Sheet3!$C$23</c:f>
              <c:strCache>
                <c:ptCount val="1"/>
                <c:pt idx="0">
                  <c:v>Social cognitive complaint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Sheet3!$B$24:$B$28</c:f>
              <c:strCache>
                <c:ptCount val="5"/>
                <c:pt idx="0">
                  <c:v>Social cognitive complaint score</c:v>
                </c:pt>
                <c:pt idx="1">
                  <c:v>Theory of Mind complaint</c:v>
                </c:pt>
                <c:pt idx="2">
                  <c:v>Attributional Biases complaint</c:v>
                </c:pt>
                <c:pt idx="3">
                  <c:v>Emotional processes complaint</c:v>
                </c:pt>
                <c:pt idx="4">
                  <c:v>Social perception and knowledge complaint</c:v>
                </c:pt>
              </c:strCache>
            </c:strRef>
          </c:cat>
          <c:val>
            <c:numRef>
              <c:f>Sheet3!$C$24:$C$28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AE-4943-806F-E6CC2F21F946}"/>
            </c:ext>
          </c:extLst>
        </c:ser>
        <c:ser>
          <c:idx val="1"/>
          <c:order val="1"/>
          <c:tx>
            <c:strRef>
              <c:f>Sheet3!$D$23</c:f>
              <c:strCache>
                <c:ptCount val="1"/>
                <c:pt idx="0">
                  <c:v>Neurocognitive complaint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8AE-4943-806F-E6CC2F21F94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8AE-4943-806F-E6CC2F21F94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8AE-4943-806F-E6CC2F21F94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8AE-4943-806F-E6CC2F21F94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8AE-4943-806F-E6CC2F21F9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Sheet3!$B$24:$B$28</c:f>
              <c:strCache>
                <c:ptCount val="5"/>
                <c:pt idx="0">
                  <c:v>Social cognitive complaint score</c:v>
                </c:pt>
                <c:pt idx="1">
                  <c:v>Theory of Mind complaint</c:v>
                </c:pt>
                <c:pt idx="2">
                  <c:v>Attributional Biases complaint</c:v>
                </c:pt>
                <c:pt idx="3">
                  <c:v>Emotional processes complaint</c:v>
                </c:pt>
                <c:pt idx="4">
                  <c:v>Social perception and knowledge complaint</c:v>
                </c:pt>
              </c:strCache>
            </c:strRef>
          </c:cat>
          <c:val>
            <c:numRef>
              <c:f>Sheet3!$D$24:$D$28</c:f>
              <c:numCache>
                <c:formatCode>General</c:formatCode>
                <c:ptCount val="5"/>
                <c:pt idx="0">
                  <c:v>-3.5</c:v>
                </c:pt>
                <c:pt idx="1">
                  <c:v>-1.8</c:v>
                </c:pt>
                <c:pt idx="2">
                  <c:v>-1.1000000000000001</c:v>
                </c:pt>
                <c:pt idx="3">
                  <c:v>-3.5</c:v>
                </c:pt>
                <c:pt idx="4">
                  <c:v>-2.5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AE-4943-806F-E6CC2F21F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954576"/>
        <c:axId val="240955136"/>
      </c:barChart>
      <c:catAx>
        <c:axId val="24095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955136"/>
        <c:crosses val="autoZero"/>
        <c:auto val="1"/>
        <c:lblAlgn val="ctr"/>
        <c:lblOffset val="100"/>
        <c:noMultiLvlLbl val="0"/>
      </c:catAx>
      <c:valAx>
        <c:axId val="24095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95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B0F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450161379138483E-2"/>
          <c:y val="0.15952380952380951"/>
          <c:w val="0.89792196725792128"/>
          <c:h val="0.70377272756159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Sheet2!$C$2</c:f>
              <c:strCache>
                <c:ptCount val="1"/>
                <c:pt idx="0">
                  <c:v>Subjective cognitive complaints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4D-4530-BFD1-2D06C4840C51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4D-4530-BFD1-2D06C4840C51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4D-4530-BFD1-2D06C4840C5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64D-4530-BFD1-2D06C4840C51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64D-4530-BFD1-2D06C4840C51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4D-4530-BFD1-2D06C4840C51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64D-4530-BFD1-2D06C4840C51}"/>
              </c:ext>
            </c:extLst>
          </c:dPt>
          <c:dLbls>
            <c:dLbl>
              <c:idx val="0"/>
              <c:layout>
                <c:manualLayout>
                  <c:x val="2.5523226135783562E-3"/>
                  <c:y val="-9.7508136075035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64D-4530-BFD1-2D06C4840C51}"/>
                </c:ext>
              </c:extLst>
            </c:dLbl>
            <c:dLbl>
              <c:idx val="4"/>
              <c:layout>
                <c:manualLayout>
                  <c:x val="0"/>
                  <c:y val="-0.138136526106299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64D-4530-BFD1-2D06C4840C51}"/>
                </c:ext>
              </c:extLst>
            </c:dLbl>
            <c:dLbl>
              <c:idx val="12"/>
              <c:layout>
                <c:manualLayout>
                  <c:x val="-2.0418580908626943E-2"/>
                  <c:y val="-3.2502712025011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64D-4530-BFD1-2D06C4840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Sheet2!$B$3:$B$16</c:f>
              <c:strCache>
                <c:ptCount val="14"/>
                <c:pt idx="0">
                  <c:v>Subjective cognitive complaints </c:v>
                </c:pt>
                <c:pt idx="1">
                  <c:v>Distractibility</c:v>
                </c:pt>
                <c:pt idx="2">
                  <c:v>Daily life</c:v>
                </c:pt>
                <c:pt idx="3">
                  <c:v>Semantic memory </c:v>
                </c:pt>
                <c:pt idx="4">
                  <c:v>Disorder consciousness</c:v>
                </c:pt>
                <c:pt idx="5">
                  <c:v>Working memory</c:v>
                </c:pt>
                <c:pt idx="6">
                  <c:v>Executive skills</c:v>
                </c:pt>
                <c:pt idx="7">
                  <c:v>Objective cognition (BACS score)</c:v>
                </c:pt>
                <c:pt idx="8">
                  <c:v>Verbal memory</c:v>
                </c:pt>
                <c:pt idx="9">
                  <c:v>Working memory </c:v>
                </c:pt>
                <c:pt idx="10">
                  <c:v>Motor speed </c:v>
                </c:pt>
                <c:pt idx="11">
                  <c:v>Verbal fluency </c:v>
                </c:pt>
                <c:pt idx="12">
                  <c:v>Attention and speed of information processing </c:v>
                </c:pt>
                <c:pt idx="13">
                  <c:v>Executive function </c:v>
                </c:pt>
              </c:strCache>
            </c:strRef>
          </c:cat>
          <c:val>
            <c:numRef>
              <c:f>Sheet2!$C$3:$C$16</c:f>
              <c:numCache>
                <c:formatCode>General</c:formatCode>
                <c:ptCount val="14"/>
                <c:pt idx="0">
                  <c:v>-2.1</c:v>
                </c:pt>
                <c:pt idx="1">
                  <c:v>-1.5</c:v>
                </c:pt>
                <c:pt idx="2">
                  <c:v>-2.1</c:v>
                </c:pt>
                <c:pt idx="3">
                  <c:v>-1.6</c:v>
                </c:pt>
                <c:pt idx="4">
                  <c:v>-1.2</c:v>
                </c:pt>
                <c:pt idx="5">
                  <c:v>-1.3</c:v>
                </c:pt>
                <c:pt idx="6">
                  <c:v>-1.7</c:v>
                </c:pt>
                <c:pt idx="7">
                  <c:v>-2.9</c:v>
                </c:pt>
                <c:pt idx="8">
                  <c:v>-2.1</c:v>
                </c:pt>
                <c:pt idx="9">
                  <c:v>-1.9</c:v>
                </c:pt>
                <c:pt idx="10">
                  <c:v>-2.4</c:v>
                </c:pt>
                <c:pt idx="11">
                  <c:v>-1.5</c:v>
                </c:pt>
                <c:pt idx="12">
                  <c:v>-2.4</c:v>
                </c:pt>
                <c:pt idx="13">
                  <c:v>-2.1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64D-4530-BFD1-2D06C4840C51}"/>
            </c:ext>
          </c:extLst>
        </c:ser>
        <c:ser>
          <c:idx val="1"/>
          <c:order val="1"/>
          <c:tx>
            <c:strRef>
              <c:f>Sheet2!$D$2</c:f>
              <c:strCache>
                <c:ptCount val="1"/>
                <c:pt idx="0">
                  <c:v>Objective cognition (BACS score)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Sheet2!$B$3:$B$16</c:f>
              <c:strCache>
                <c:ptCount val="14"/>
                <c:pt idx="0">
                  <c:v>Subjective cognitive complaints </c:v>
                </c:pt>
                <c:pt idx="1">
                  <c:v>Distractibility</c:v>
                </c:pt>
                <c:pt idx="2">
                  <c:v>Daily life</c:v>
                </c:pt>
                <c:pt idx="3">
                  <c:v>Semantic memory </c:v>
                </c:pt>
                <c:pt idx="4">
                  <c:v>Disorder consciousness</c:v>
                </c:pt>
                <c:pt idx="5">
                  <c:v>Working memory</c:v>
                </c:pt>
                <c:pt idx="6">
                  <c:v>Executive skills</c:v>
                </c:pt>
                <c:pt idx="7">
                  <c:v>Objective cognition (BACS score)</c:v>
                </c:pt>
                <c:pt idx="8">
                  <c:v>Verbal memory</c:v>
                </c:pt>
                <c:pt idx="9">
                  <c:v>Working memory </c:v>
                </c:pt>
                <c:pt idx="10">
                  <c:v>Motor speed </c:v>
                </c:pt>
                <c:pt idx="11">
                  <c:v>Verbal fluency </c:v>
                </c:pt>
                <c:pt idx="12">
                  <c:v>Attention and speed of information processing </c:v>
                </c:pt>
                <c:pt idx="13">
                  <c:v>Executive function </c:v>
                </c:pt>
              </c:strCache>
            </c:strRef>
          </c:cat>
          <c:val>
            <c:numRef>
              <c:f>Sheet2!$D$3:$D$16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64D-4530-BFD1-2D06C4840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6177872"/>
        <c:axId val="276178432"/>
      </c:barChart>
      <c:catAx>
        <c:axId val="27617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78432"/>
        <c:crosses val="autoZero"/>
        <c:auto val="1"/>
        <c:lblAlgn val="ctr"/>
        <c:lblOffset val="100"/>
        <c:noMultiLvlLbl val="0"/>
      </c:catAx>
      <c:valAx>
        <c:axId val="27617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7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B0F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EE2DD-02BB-4ACC-BB86-E51AC96E2607}" type="doc">
      <dgm:prSet loTypeId="urn:microsoft.com/office/officeart/2008/layout/SquareAccen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79E8DE-9624-425D-9277-C6E05DB9A3B5}">
      <dgm:prSet phldrT="[Text]" custT="1"/>
      <dgm:spPr/>
      <dgm:t>
        <a:bodyPr/>
        <a:lstStyle/>
        <a:p>
          <a:pPr algn="ctr"/>
          <a:r>
            <a:rPr lang="en-US" sz="1050" b="1" noProof="0" dirty="0">
              <a:latin typeface="Arial" panose="020B0604020202020204" pitchFamily="34" charset="0"/>
              <a:cs typeface="Arial" panose="020B0604020202020204" pitchFamily="34" charset="0"/>
            </a:rPr>
            <a:t>Batteries of neuropsychological tests</a:t>
          </a:r>
          <a:endParaRPr lang="fr-FR" sz="105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AAD1D5-8541-4A44-8795-071AABFD60C6}" type="parTrans" cxnId="{C547BB9E-BCA1-4A74-AD63-E835F4ED52D3}">
      <dgm:prSet/>
      <dgm:spPr/>
      <dgm:t>
        <a:bodyPr/>
        <a:lstStyle/>
        <a:p>
          <a:endParaRPr lang="en-US" sz="1100"/>
        </a:p>
      </dgm:t>
    </dgm:pt>
    <dgm:pt modelId="{FA089C7C-FAFF-4293-BF6E-9EBDAF383179}" type="sibTrans" cxnId="{C547BB9E-BCA1-4A74-AD63-E835F4ED52D3}">
      <dgm:prSet/>
      <dgm:spPr/>
      <dgm:t>
        <a:bodyPr/>
        <a:lstStyle/>
        <a:p>
          <a:endParaRPr lang="en-US" sz="1100"/>
        </a:p>
      </dgm:t>
    </dgm:pt>
    <dgm:pt modelId="{98D706AC-DD20-44D0-A129-6C5D42614DB1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BACS 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(Brief Assessment of Cognition in Schizophrenia ) </a:t>
          </a:r>
        </a:p>
      </dgm:t>
    </dgm:pt>
    <dgm:pt modelId="{6569DDB1-6D36-4EB7-9AD2-C35D62711818}" type="parTrans" cxnId="{6B41EC4D-C784-4F31-A8DA-E2CC07AA3D82}">
      <dgm:prSet/>
      <dgm:spPr/>
      <dgm:t>
        <a:bodyPr/>
        <a:lstStyle/>
        <a:p>
          <a:endParaRPr lang="en-US" sz="1100"/>
        </a:p>
      </dgm:t>
    </dgm:pt>
    <dgm:pt modelId="{84E8453C-B701-44A4-AE18-CA70FC5CF122}" type="sibTrans" cxnId="{6B41EC4D-C784-4F31-A8DA-E2CC07AA3D82}">
      <dgm:prSet/>
      <dgm:spPr/>
      <dgm:t>
        <a:bodyPr/>
        <a:lstStyle/>
        <a:p>
          <a:endParaRPr lang="en-US" sz="1100"/>
        </a:p>
      </dgm:t>
    </dgm:pt>
    <dgm:pt modelId="{EE1EBB66-B660-49E9-AB7A-AF24CB878683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MATRICS 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(Measurement and Treatment Research to Improve Cognition in Schizophrenia) 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578F6-BCDE-4C4D-AA1E-72F0927FF70E}" type="parTrans" cxnId="{DB782430-78A8-46A1-86D5-EFF1613F9677}">
      <dgm:prSet/>
      <dgm:spPr/>
      <dgm:t>
        <a:bodyPr/>
        <a:lstStyle/>
        <a:p>
          <a:endParaRPr lang="en-US" sz="1100"/>
        </a:p>
      </dgm:t>
    </dgm:pt>
    <dgm:pt modelId="{8BB1EB25-5CB0-40F0-97AA-3BA8D22B15A6}" type="sibTrans" cxnId="{DB782430-78A8-46A1-86D5-EFF1613F9677}">
      <dgm:prSet/>
      <dgm:spPr/>
      <dgm:t>
        <a:bodyPr/>
        <a:lstStyle/>
        <a:p>
          <a:endParaRPr lang="en-US" sz="1100"/>
        </a:p>
      </dgm:t>
    </dgm:pt>
    <dgm:pt modelId="{5CAA1BE7-3F59-4112-87BB-C99CEAA50C07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WAIS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Wechsler 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Adult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 Intelligence 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Scale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19BB6-AFC9-4AD4-85CF-15BBFAEC7857}" type="parTrans" cxnId="{8DDF38A0-7618-4FEE-9B2D-43D73CA34D16}">
      <dgm:prSet/>
      <dgm:spPr/>
      <dgm:t>
        <a:bodyPr/>
        <a:lstStyle/>
        <a:p>
          <a:endParaRPr lang="en-US" sz="1100"/>
        </a:p>
      </dgm:t>
    </dgm:pt>
    <dgm:pt modelId="{12AD7659-DF2A-4374-9F8D-12CD32ED096C}" type="sibTrans" cxnId="{8DDF38A0-7618-4FEE-9B2D-43D73CA34D16}">
      <dgm:prSet/>
      <dgm:spPr/>
      <dgm:t>
        <a:bodyPr/>
        <a:lstStyle/>
        <a:p>
          <a:endParaRPr lang="en-US" sz="1100"/>
        </a:p>
      </dgm:t>
    </dgm:pt>
    <dgm:pt modelId="{763D7A90-104D-4130-8A7E-A082DCA5E44C}">
      <dgm:prSet phldrT="[Text]" custT="1"/>
      <dgm:spPr/>
      <dgm:t>
        <a:bodyPr/>
        <a:lstStyle/>
        <a:p>
          <a:pPr algn="ctr"/>
          <a:r>
            <a:rPr lang="en-US" sz="1050" b="1" noProof="0" dirty="0">
              <a:latin typeface="Arial" panose="020B0604020202020204" pitchFamily="34" charset="0"/>
              <a:cs typeface="Arial" panose="020B0604020202020204" pitchFamily="34" charset="0"/>
            </a:rPr>
            <a:t>Rapid Screening Tools</a:t>
          </a:r>
          <a:endParaRPr lang="fr-FR" sz="105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F7ECC5-38FD-4974-88A1-9DB900A0E797}" type="parTrans" cxnId="{989820EE-F258-492C-8996-E7E70913A3B3}">
      <dgm:prSet/>
      <dgm:spPr/>
      <dgm:t>
        <a:bodyPr/>
        <a:lstStyle/>
        <a:p>
          <a:endParaRPr lang="en-US" sz="1100"/>
        </a:p>
      </dgm:t>
    </dgm:pt>
    <dgm:pt modelId="{F70AE145-8FAB-470B-ABDB-4655E4648FE0}" type="sibTrans" cxnId="{989820EE-F258-492C-8996-E7E70913A3B3}">
      <dgm:prSet/>
      <dgm:spPr/>
      <dgm:t>
        <a:bodyPr/>
        <a:lstStyle/>
        <a:p>
          <a:endParaRPr lang="en-US" sz="1100"/>
        </a:p>
      </dgm:t>
    </dgm:pt>
    <dgm:pt modelId="{86016AB8-0CE4-4933-8C0A-B20EA72C21A9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MOCA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Montreal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 Cognitive 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050" dirty="0"/>
            <a:t>)</a:t>
          </a:r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50E2F9-F863-4219-B98B-66A212A3D7F8}" type="parTrans" cxnId="{A68E1708-3B02-4A3F-8097-70A2BFD2ECB3}">
      <dgm:prSet/>
      <dgm:spPr/>
      <dgm:t>
        <a:bodyPr/>
        <a:lstStyle/>
        <a:p>
          <a:endParaRPr lang="en-US" sz="1100"/>
        </a:p>
      </dgm:t>
    </dgm:pt>
    <dgm:pt modelId="{2BBB716D-A887-4E56-AAB1-3AFFBFC6E3F3}" type="sibTrans" cxnId="{A68E1708-3B02-4A3F-8097-70A2BFD2ECB3}">
      <dgm:prSet/>
      <dgm:spPr/>
      <dgm:t>
        <a:bodyPr/>
        <a:lstStyle/>
        <a:p>
          <a:endParaRPr lang="en-US" sz="1100"/>
        </a:p>
      </dgm:t>
    </dgm:pt>
    <dgm:pt modelId="{7DACF9D4-2727-454B-A986-7CB309291EEE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RBANS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(Repeatable Battery for the Assessment of Neuropsychological Status) </a:t>
          </a:r>
        </a:p>
      </dgm:t>
    </dgm:pt>
    <dgm:pt modelId="{7BC42235-5DAD-4F4F-889F-65B5EBF233A8}" type="parTrans" cxnId="{C3D76D5B-0530-4921-AEC4-F735F87812EF}">
      <dgm:prSet/>
      <dgm:spPr/>
      <dgm:t>
        <a:bodyPr/>
        <a:lstStyle/>
        <a:p>
          <a:endParaRPr lang="en-US" sz="1100"/>
        </a:p>
      </dgm:t>
    </dgm:pt>
    <dgm:pt modelId="{F80A8AA6-9B0D-466F-8D46-E6B01D281570}" type="sibTrans" cxnId="{C3D76D5B-0530-4921-AEC4-F735F87812EF}">
      <dgm:prSet/>
      <dgm:spPr/>
      <dgm:t>
        <a:bodyPr/>
        <a:lstStyle/>
        <a:p>
          <a:endParaRPr lang="en-US" sz="1100"/>
        </a:p>
      </dgm:t>
    </dgm:pt>
    <dgm:pt modelId="{7B2EED9D-A6CC-4041-88A2-B0FF276B9873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CANTAB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(Cambridge Neuropsychological Test </a:t>
          </a:r>
          <a:r>
            <a:rPr lang="en-US" sz="1000">
              <a:latin typeface="Arial" panose="020B0604020202020204" pitchFamily="34" charset="0"/>
              <a:cs typeface="Arial" panose="020B0604020202020204" pitchFamily="34" charset="0"/>
            </a:rPr>
            <a:t>Automated Battery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1C0C81-C7C6-4351-9F71-DB9A8BA66EBA}" type="parTrans" cxnId="{65D08910-BB17-4AEE-B20C-24FEB62B6121}">
      <dgm:prSet/>
      <dgm:spPr/>
      <dgm:t>
        <a:bodyPr/>
        <a:lstStyle/>
        <a:p>
          <a:endParaRPr lang="en-US" sz="1100"/>
        </a:p>
      </dgm:t>
    </dgm:pt>
    <dgm:pt modelId="{C5137022-D60C-4FA3-9399-E5E8AFB6164C}" type="sibTrans" cxnId="{65D08910-BB17-4AEE-B20C-24FEB62B6121}">
      <dgm:prSet/>
      <dgm:spPr/>
      <dgm:t>
        <a:bodyPr/>
        <a:lstStyle/>
        <a:p>
          <a:endParaRPr lang="en-US" sz="1100"/>
        </a:p>
      </dgm:t>
    </dgm:pt>
    <dgm:pt modelId="{229AFD26-2AA1-4574-90E7-59FD8CCB68BA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MMSE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Mini–Mental State 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Examination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9AA0C8-56A8-4743-95CC-4559837EA7E3}" type="parTrans" cxnId="{83D61877-2861-4935-9916-CEBB574B28E5}">
      <dgm:prSet/>
      <dgm:spPr/>
      <dgm:t>
        <a:bodyPr/>
        <a:lstStyle/>
        <a:p>
          <a:endParaRPr lang="en-US" sz="1100"/>
        </a:p>
      </dgm:t>
    </dgm:pt>
    <dgm:pt modelId="{7C65C093-8FA0-40B4-AE74-5CEC6781BFE9}" type="sibTrans" cxnId="{83D61877-2861-4935-9916-CEBB574B28E5}">
      <dgm:prSet/>
      <dgm:spPr/>
      <dgm:t>
        <a:bodyPr/>
        <a:lstStyle/>
        <a:p>
          <a:endParaRPr lang="en-US" sz="1100"/>
        </a:p>
      </dgm:t>
    </dgm:pt>
    <dgm:pt modelId="{71944FEB-2EF9-4723-90C7-2ED4D144ACD8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BCA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Brief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 Cognitive </a:t>
          </a:r>
          <a:r>
            <a:rPr lang="fr-FR" sz="1000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000" dirty="0"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B517B-F47D-46FE-BCAE-723C6578A51C}" type="parTrans" cxnId="{F264BEB1-300A-449E-B17F-F54DD8F61607}">
      <dgm:prSet/>
      <dgm:spPr/>
      <dgm:t>
        <a:bodyPr/>
        <a:lstStyle/>
        <a:p>
          <a:endParaRPr lang="en-US" sz="1100"/>
        </a:p>
      </dgm:t>
    </dgm:pt>
    <dgm:pt modelId="{A32CE9C8-1C39-4EC2-B133-983ACA8A95D8}" type="sibTrans" cxnId="{F264BEB1-300A-449E-B17F-F54DD8F61607}">
      <dgm:prSet/>
      <dgm:spPr/>
      <dgm:t>
        <a:bodyPr/>
        <a:lstStyle/>
        <a:p>
          <a:endParaRPr lang="en-US" sz="1100"/>
        </a:p>
      </dgm:t>
    </dgm:pt>
    <dgm:pt modelId="{04127C05-9043-4FDB-A2A0-1B6876D87B65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SCIP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(Screen for Cognitive Impairment in Psychiatry)</a:t>
          </a:r>
        </a:p>
      </dgm:t>
    </dgm:pt>
    <dgm:pt modelId="{3E7E1F54-3340-40C6-B343-E501E91D8477}" type="parTrans" cxnId="{6E5C59C9-EA02-4A36-B987-1D01C311604E}">
      <dgm:prSet/>
      <dgm:spPr/>
      <dgm:t>
        <a:bodyPr/>
        <a:lstStyle/>
        <a:p>
          <a:endParaRPr lang="en-US" sz="1100"/>
        </a:p>
      </dgm:t>
    </dgm:pt>
    <dgm:pt modelId="{FD1E1782-9AB1-4CEC-B4C8-0A1ED00E32F1}" type="sibTrans" cxnId="{6E5C59C9-EA02-4A36-B987-1D01C311604E}">
      <dgm:prSet/>
      <dgm:spPr/>
      <dgm:t>
        <a:bodyPr/>
        <a:lstStyle/>
        <a:p>
          <a:endParaRPr lang="en-US" sz="1100"/>
        </a:p>
      </dgm:t>
    </dgm:pt>
    <dgm:pt modelId="{1DA2913D-A8C3-457A-A59F-89C2DDC9EB51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B-CATS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(Brief Cognitive Assessment Tool for Schizophrenia) </a:t>
          </a:r>
        </a:p>
      </dgm:t>
    </dgm:pt>
    <dgm:pt modelId="{DF743150-0C63-4334-83D4-77128A00AD40}" type="parTrans" cxnId="{AA3EFB7D-23F1-40ED-8FB9-4302244E7884}">
      <dgm:prSet/>
      <dgm:spPr/>
      <dgm:t>
        <a:bodyPr/>
        <a:lstStyle/>
        <a:p>
          <a:endParaRPr lang="en-US" sz="1100"/>
        </a:p>
      </dgm:t>
    </dgm:pt>
    <dgm:pt modelId="{41C8AF92-55C5-4929-A039-5F86AC5A9B59}" type="sibTrans" cxnId="{AA3EFB7D-23F1-40ED-8FB9-4302244E7884}">
      <dgm:prSet/>
      <dgm:spPr/>
      <dgm:t>
        <a:bodyPr/>
        <a:lstStyle/>
        <a:p>
          <a:endParaRPr lang="en-US" sz="1100"/>
        </a:p>
      </dgm:t>
    </dgm:pt>
    <dgm:pt modelId="{BFD66012-368D-4EAB-B985-5E3B12EE12BC}" type="pres">
      <dgm:prSet presAssocID="{EACEE2DD-02BB-4ACC-BB86-E51AC96E2607}" presName="layout" presStyleCnt="0">
        <dgm:presLayoutVars>
          <dgm:chMax/>
          <dgm:chPref/>
          <dgm:dir/>
          <dgm:resizeHandles/>
        </dgm:presLayoutVars>
      </dgm:prSet>
      <dgm:spPr/>
    </dgm:pt>
    <dgm:pt modelId="{C61FC4ED-9DDD-4104-916A-48492BBBD087}" type="pres">
      <dgm:prSet presAssocID="{3E79E8DE-9624-425D-9277-C6E05DB9A3B5}" presName="root" presStyleCnt="0">
        <dgm:presLayoutVars>
          <dgm:chMax/>
          <dgm:chPref/>
        </dgm:presLayoutVars>
      </dgm:prSet>
      <dgm:spPr/>
    </dgm:pt>
    <dgm:pt modelId="{C029E483-80F3-4B7C-BA99-A580D351F609}" type="pres">
      <dgm:prSet presAssocID="{3E79E8DE-9624-425D-9277-C6E05DB9A3B5}" presName="rootComposite" presStyleCnt="0">
        <dgm:presLayoutVars/>
      </dgm:prSet>
      <dgm:spPr/>
    </dgm:pt>
    <dgm:pt modelId="{A64D3494-B36D-4387-B711-38FA3D97E6D4}" type="pres">
      <dgm:prSet presAssocID="{3E79E8DE-9624-425D-9277-C6E05DB9A3B5}" presName="ParentAccent" presStyleLbl="alignNode1" presStyleIdx="0" presStyleCnt="2" custScaleX="128916" custLinFactY="-41132" custLinFactNeighborX="-15939" custLinFactNeighborY="-100000"/>
      <dgm:spPr/>
    </dgm:pt>
    <dgm:pt modelId="{0FCAB36B-9296-451F-A687-4D1AB89FFF4C}" type="pres">
      <dgm:prSet presAssocID="{3E79E8DE-9624-425D-9277-C6E05DB9A3B5}" presName="ParentSmallAccent" presStyleLbl="fgAcc1" presStyleIdx="0" presStyleCnt="2" custLinFactX="-100000" custLinFactY="700000" custLinFactNeighborX="-112659" custLinFactNeighborY="720398"/>
      <dgm:spPr/>
    </dgm:pt>
    <dgm:pt modelId="{B814769D-84C8-4E8C-B936-9859951E581E}" type="pres">
      <dgm:prSet presAssocID="{3E79E8DE-9624-425D-9277-C6E05DB9A3B5}" presName="Parent" presStyleLbl="revTx" presStyleIdx="0" presStyleCnt="12" custScaleX="130573" custLinFactNeighborX="-15265">
        <dgm:presLayoutVars>
          <dgm:chMax/>
          <dgm:chPref val="4"/>
          <dgm:bulletEnabled val="1"/>
        </dgm:presLayoutVars>
      </dgm:prSet>
      <dgm:spPr/>
    </dgm:pt>
    <dgm:pt modelId="{87C1CAF0-EBB1-4D07-A361-D94221154104}" type="pres">
      <dgm:prSet presAssocID="{3E79E8DE-9624-425D-9277-C6E05DB9A3B5}" presName="childShape" presStyleCnt="0">
        <dgm:presLayoutVars>
          <dgm:chMax val="0"/>
          <dgm:chPref val="0"/>
        </dgm:presLayoutVars>
      </dgm:prSet>
      <dgm:spPr/>
    </dgm:pt>
    <dgm:pt modelId="{8BBEF729-D3A5-486B-AB0F-55D5FDB02BBD}" type="pres">
      <dgm:prSet presAssocID="{98D706AC-DD20-44D0-A129-6C5D42614DB1}" presName="childComposite" presStyleCnt="0">
        <dgm:presLayoutVars>
          <dgm:chMax val="0"/>
          <dgm:chPref val="0"/>
        </dgm:presLayoutVars>
      </dgm:prSet>
      <dgm:spPr/>
    </dgm:pt>
    <dgm:pt modelId="{2D8E6937-8DCE-41FE-B18A-A1C5E67F1549}" type="pres">
      <dgm:prSet presAssocID="{98D706AC-DD20-44D0-A129-6C5D42614DB1}" presName="ChildAccent" presStyleLbl="solidFgAcc1" presStyleIdx="0" presStyleCnt="10" custLinFactY="-100000" custLinFactNeighborX="9286" custLinFactNeighborY="-174374"/>
      <dgm:spPr/>
    </dgm:pt>
    <dgm:pt modelId="{0080800C-D6D0-4485-8258-344EC186043A}" type="pres">
      <dgm:prSet presAssocID="{98D706AC-DD20-44D0-A129-6C5D42614DB1}" presName="Child" presStyleLbl="revTx" presStyleIdx="1" presStyleCnt="12" custScaleY="127064" custLinFactNeighborX="1757" custLinFactNeighborY="-82211">
        <dgm:presLayoutVars>
          <dgm:chMax val="0"/>
          <dgm:chPref val="0"/>
          <dgm:bulletEnabled val="1"/>
        </dgm:presLayoutVars>
      </dgm:prSet>
      <dgm:spPr/>
    </dgm:pt>
    <dgm:pt modelId="{0498D078-9D02-4310-837F-39AD68A4FCE6}" type="pres">
      <dgm:prSet presAssocID="{EE1EBB66-B660-49E9-AB7A-AF24CB878683}" presName="childComposite" presStyleCnt="0">
        <dgm:presLayoutVars>
          <dgm:chMax val="0"/>
          <dgm:chPref val="0"/>
        </dgm:presLayoutVars>
      </dgm:prSet>
      <dgm:spPr/>
    </dgm:pt>
    <dgm:pt modelId="{77E8D6B1-1924-41B1-B683-BB5C1452BC1B}" type="pres">
      <dgm:prSet presAssocID="{EE1EBB66-B660-49E9-AB7A-AF24CB878683}" presName="ChildAccent" presStyleLbl="solidFgAcc1" presStyleIdx="1" presStyleCnt="10" custLinFactY="-100000" custLinFactNeighborX="3597" custLinFactNeighborY="-166095"/>
      <dgm:spPr/>
    </dgm:pt>
    <dgm:pt modelId="{38E510BD-803B-4511-B0A8-B00FF2DB7000}" type="pres">
      <dgm:prSet presAssocID="{EE1EBB66-B660-49E9-AB7A-AF24CB878683}" presName="Child" presStyleLbl="revTx" presStyleIdx="2" presStyleCnt="12" custScaleY="165853" custLinFactNeighborX="4470" custLinFactNeighborY="-53784">
        <dgm:presLayoutVars>
          <dgm:chMax val="0"/>
          <dgm:chPref val="0"/>
          <dgm:bulletEnabled val="1"/>
        </dgm:presLayoutVars>
      </dgm:prSet>
      <dgm:spPr/>
    </dgm:pt>
    <dgm:pt modelId="{D1E24C38-D5D7-4950-80C1-99B4EA17722A}" type="pres">
      <dgm:prSet presAssocID="{5CAA1BE7-3F59-4112-87BB-C99CEAA50C07}" presName="childComposite" presStyleCnt="0">
        <dgm:presLayoutVars>
          <dgm:chMax val="0"/>
          <dgm:chPref val="0"/>
        </dgm:presLayoutVars>
      </dgm:prSet>
      <dgm:spPr/>
    </dgm:pt>
    <dgm:pt modelId="{B294D9C0-B464-4427-ABB2-7D5C5EBC3E80}" type="pres">
      <dgm:prSet presAssocID="{5CAA1BE7-3F59-4112-87BB-C99CEAA50C07}" presName="ChildAccent" presStyleLbl="solidFgAcc1" presStyleIdx="2" presStyleCnt="10" custLinFactY="-59525" custLinFactNeighborX="-4577" custLinFactNeighborY="-100000"/>
      <dgm:spPr/>
    </dgm:pt>
    <dgm:pt modelId="{81B970AF-E8AC-4A82-840D-D87FCBC49167}" type="pres">
      <dgm:prSet presAssocID="{5CAA1BE7-3F59-4112-87BB-C99CEAA50C07}" presName="Child" presStyleLbl="revTx" presStyleIdx="3" presStyleCnt="12" custLinFactNeighborX="3916" custLinFactNeighborY="-43424">
        <dgm:presLayoutVars>
          <dgm:chMax val="0"/>
          <dgm:chPref val="0"/>
          <dgm:bulletEnabled val="1"/>
        </dgm:presLayoutVars>
      </dgm:prSet>
      <dgm:spPr/>
    </dgm:pt>
    <dgm:pt modelId="{ACD85C0E-3BBE-489A-89BC-8B16E835572C}" type="pres">
      <dgm:prSet presAssocID="{7DACF9D4-2727-454B-A986-7CB309291EEE}" presName="childComposite" presStyleCnt="0">
        <dgm:presLayoutVars>
          <dgm:chMax val="0"/>
          <dgm:chPref val="0"/>
        </dgm:presLayoutVars>
      </dgm:prSet>
      <dgm:spPr/>
    </dgm:pt>
    <dgm:pt modelId="{346FD26B-2115-4376-9473-E5A0CC17CBD5}" type="pres">
      <dgm:prSet presAssocID="{7DACF9D4-2727-454B-A986-7CB309291EEE}" presName="ChildAccent" presStyleLbl="solidFgAcc1" presStyleIdx="3" presStyleCnt="10" custLinFactY="-22391" custLinFactNeighborX="-4577" custLinFactNeighborY="-100000"/>
      <dgm:spPr/>
    </dgm:pt>
    <dgm:pt modelId="{BF70B73C-77ED-454B-B9A5-8AE6185F7328}" type="pres">
      <dgm:prSet presAssocID="{7DACF9D4-2727-454B-A986-7CB309291EEE}" presName="Child" presStyleLbl="revTx" presStyleIdx="4" presStyleCnt="12" custLinFactNeighborX="3887" custLinFactNeighborY="2440">
        <dgm:presLayoutVars>
          <dgm:chMax val="0"/>
          <dgm:chPref val="0"/>
          <dgm:bulletEnabled val="1"/>
        </dgm:presLayoutVars>
      </dgm:prSet>
      <dgm:spPr/>
    </dgm:pt>
    <dgm:pt modelId="{E6C47E4F-F5AB-49BC-890A-AFBEB14251FC}" type="pres">
      <dgm:prSet presAssocID="{7B2EED9D-A6CC-4041-88A2-B0FF276B9873}" presName="childComposite" presStyleCnt="0">
        <dgm:presLayoutVars>
          <dgm:chMax val="0"/>
          <dgm:chPref val="0"/>
        </dgm:presLayoutVars>
      </dgm:prSet>
      <dgm:spPr/>
    </dgm:pt>
    <dgm:pt modelId="{DA37002B-F098-41FD-B2EC-11C769C55547}" type="pres">
      <dgm:prSet presAssocID="{7B2EED9D-A6CC-4041-88A2-B0FF276B9873}" presName="ChildAccent" presStyleLbl="solidFgAcc1" presStyleIdx="4" presStyleCnt="10" custLinFactY="133966" custLinFactNeighborX="-453" custLinFactNeighborY="200000"/>
      <dgm:spPr>
        <a:noFill/>
        <a:ln>
          <a:noFill/>
        </a:ln>
      </dgm:spPr>
    </dgm:pt>
    <dgm:pt modelId="{2AE675EB-3B76-471C-9C65-0E21463AF3B9}" type="pres">
      <dgm:prSet presAssocID="{7B2EED9D-A6CC-4041-88A2-B0FF276B9873}" presName="Child" presStyleLbl="revTx" presStyleIdx="5" presStyleCnt="12" custScaleY="120110" custLinFactNeighborX="820" custLinFactNeighborY="52949">
        <dgm:presLayoutVars>
          <dgm:chMax val="0"/>
          <dgm:chPref val="0"/>
          <dgm:bulletEnabled val="1"/>
        </dgm:presLayoutVars>
      </dgm:prSet>
      <dgm:spPr/>
    </dgm:pt>
    <dgm:pt modelId="{1798972B-5AD6-4F9D-9A36-3792B1BC4168}" type="pres">
      <dgm:prSet presAssocID="{763D7A90-104D-4130-8A7E-A082DCA5E44C}" presName="root" presStyleCnt="0">
        <dgm:presLayoutVars>
          <dgm:chMax/>
          <dgm:chPref/>
        </dgm:presLayoutVars>
      </dgm:prSet>
      <dgm:spPr/>
    </dgm:pt>
    <dgm:pt modelId="{8A85A88F-4438-413E-AE37-D4CCC89A6E30}" type="pres">
      <dgm:prSet presAssocID="{763D7A90-104D-4130-8A7E-A082DCA5E44C}" presName="rootComposite" presStyleCnt="0">
        <dgm:presLayoutVars/>
      </dgm:prSet>
      <dgm:spPr/>
    </dgm:pt>
    <dgm:pt modelId="{CA30B92D-6567-4BB0-8498-670EB9A9BCE4}" type="pres">
      <dgm:prSet presAssocID="{763D7A90-104D-4130-8A7E-A082DCA5E44C}" presName="ParentAccent" presStyleLbl="alignNode1" presStyleIdx="1" presStyleCnt="2" custScaleX="116477" custLinFactY="-45594" custLinFactNeighborX="6852" custLinFactNeighborY="-100000"/>
      <dgm:spPr/>
    </dgm:pt>
    <dgm:pt modelId="{C1A98DAD-B44C-4978-8379-C6CFD98D2ED3}" type="pres">
      <dgm:prSet presAssocID="{763D7A90-104D-4130-8A7E-A082DCA5E44C}" presName="ParentSmallAccent" presStyleLbl="fgAcc1" presStyleIdx="1" presStyleCnt="2" custLinFactX="-18434" custLinFactY="600000" custLinFactNeighborX="-100000" custLinFactNeighborY="674309"/>
      <dgm:spPr>
        <a:noFill/>
        <a:ln>
          <a:noFill/>
        </a:ln>
      </dgm:spPr>
    </dgm:pt>
    <dgm:pt modelId="{6E2A877C-56F2-47E6-88B2-E554D52C6138}" type="pres">
      <dgm:prSet presAssocID="{763D7A90-104D-4130-8A7E-A082DCA5E44C}" presName="Parent" presStyleLbl="revTx" presStyleIdx="6" presStyleCnt="12" custLinFactNeighborX="9477" custLinFactNeighborY="-5093">
        <dgm:presLayoutVars>
          <dgm:chMax/>
          <dgm:chPref val="4"/>
          <dgm:bulletEnabled val="1"/>
        </dgm:presLayoutVars>
      </dgm:prSet>
      <dgm:spPr/>
    </dgm:pt>
    <dgm:pt modelId="{A017C181-3CFC-4606-B7C6-E91B61657EC0}" type="pres">
      <dgm:prSet presAssocID="{763D7A90-104D-4130-8A7E-A082DCA5E44C}" presName="childShape" presStyleCnt="0">
        <dgm:presLayoutVars>
          <dgm:chMax val="0"/>
          <dgm:chPref val="0"/>
        </dgm:presLayoutVars>
      </dgm:prSet>
      <dgm:spPr/>
    </dgm:pt>
    <dgm:pt modelId="{A2AF89E9-1C9E-4FE5-8E39-E0BA17CEDC65}" type="pres">
      <dgm:prSet presAssocID="{86016AB8-0CE4-4933-8C0A-B20EA72C21A9}" presName="childComposite" presStyleCnt="0">
        <dgm:presLayoutVars>
          <dgm:chMax val="0"/>
          <dgm:chPref val="0"/>
        </dgm:presLayoutVars>
      </dgm:prSet>
      <dgm:spPr/>
    </dgm:pt>
    <dgm:pt modelId="{5008B4DC-EC18-496D-9DC4-064BD9B1476C}" type="pres">
      <dgm:prSet presAssocID="{86016AB8-0CE4-4933-8C0A-B20EA72C21A9}" presName="ChildAccent" presStyleLbl="solidFgAcc1" presStyleIdx="5" presStyleCnt="10" custLinFactY="-100000" custLinFactNeighborX="64803" custLinFactNeighborY="-147239"/>
      <dgm:spPr/>
    </dgm:pt>
    <dgm:pt modelId="{52F5E95D-6345-485C-8EA3-798D842989C2}" type="pres">
      <dgm:prSet presAssocID="{86016AB8-0CE4-4933-8C0A-B20EA72C21A9}" presName="Child" presStyleLbl="revTx" presStyleIdx="7" presStyleCnt="12" custLinFactNeighborX="9828" custLinFactNeighborY="-80659">
        <dgm:presLayoutVars>
          <dgm:chMax val="0"/>
          <dgm:chPref val="0"/>
          <dgm:bulletEnabled val="1"/>
        </dgm:presLayoutVars>
      </dgm:prSet>
      <dgm:spPr/>
    </dgm:pt>
    <dgm:pt modelId="{EC9058D6-43BD-4ADD-A8B0-ABA454916161}" type="pres">
      <dgm:prSet presAssocID="{229AFD26-2AA1-4574-90E7-59FD8CCB68BA}" presName="childComposite" presStyleCnt="0">
        <dgm:presLayoutVars>
          <dgm:chMax val="0"/>
          <dgm:chPref val="0"/>
        </dgm:presLayoutVars>
      </dgm:prSet>
      <dgm:spPr/>
    </dgm:pt>
    <dgm:pt modelId="{EE184112-57D2-41E7-99D9-4632ED29DD28}" type="pres">
      <dgm:prSet presAssocID="{229AFD26-2AA1-4574-90E7-59FD8CCB68BA}" presName="ChildAccent" presStyleLbl="solidFgAcc1" presStyleIdx="6" presStyleCnt="10" custLinFactY="-37807" custLinFactNeighborX="68345" custLinFactNeighborY="-100000"/>
      <dgm:spPr/>
    </dgm:pt>
    <dgm:pt modelId="{3F346123-B2E9-4DAB-9D9E-4C5C9DCEFF43}" type="pres">
      <dgm:prSet presAssocID="{229AFD26-2AA1-4574-90E7-59FD8CCB68BA}" presName="Child" presStyleLbl="revTx" presStyleIdx="8" presStyleCnt="12" custLinFactNeighborX="10783" custLinFactNeighborY="-50763">
        <dgm:presLayoutVars>
          <dgm:chMax val="0"/>
          <dgm:chPref val="0"/>
          <dgm:bulletEnabled val="1"/>
        </dgm:presLayoutVars>
      </dgm:prSet>
      <dgm:spPr/>
    </dgm:pt>
    <dgm:pt modelId="{06C23D65-5F6D-49D8-9E29-5B085DA0420A}" type="pres">
      <dgm:prSet presAssocID="{71944FEB-2EF9-4723-90C7-2ED4D144ACD8}" presName="childComposite" presStyleCnt="0">
        <dgm:presLayoutVars>
          <dgm:chMax val="0"/>
          <dgm:chPref val="0"/>
        </dgm:presLayoutVars>
      </dgm:prSet>
      <dgm:spPr/>
    </dgm:pt>
    <dgm:pt modelId="{88B09B57-E087-4886-93C7-45CAFD1D69B8}" type="pres">
      <dgm:prSet presAssocID="{71944FEB-2EF9-4723-90C7-2ED4D144ACD8}" presName="ChildAccent" presStyleLbl="solidFgAcc1" presStyleIdx="7" presStyleCnt="10" custLinFactNeighborX="68345" custLinFactNeighborY="55879"/>
      <dgm:spPr/>
    </dgm:pt>
    <dgm:pt modelId="{92184D6F-9CFC-443F-AE57-B5BF448360C7}" type="pres">
      <dgm:prSet presAssocID="{71944FEB-2EF9-4723-90C7-2ED4D144ACD8}" presName="Child" presStyleLbl="revTx" presStyleIdx="9" presStyleCnt="12" custLinFactNeighborX="12072" custLinFactNeighborY="32538">
        <dgm:presLayoutVars>
          <dgm:chMax val="0"/>
          <dgm:chPref val="0"/>
          <dgm:bulletEnabled val="1"/>
        </dgm:presLayoutVars>
      </dgm:prSet>
      <dgm:spPr/>
    </dgm:pt>
    <dgm:pt modelId="{2FEC8EAA-35E8-4322-B0AB-BF5183B43982}" type="pres">
      <dgm:prSet presAssocID="{04127C05-9043-4FDB-A2A0-1B6876D87B65}" presName="childComposite" presStyleCnt="0">
        <dgm:presLayoutVars>
          <dgm:chMax val="0"/>
          <dgm:chPref val="0"/>
        </dgm:presLayoutVars>
      </dgm:prSet>
      <dgm:spPr/>
    </dgm:pt>
    <dgm:pt modelId="{C918F947-39D0-44C2-9F18-2616894B4761}" type="pres">
      <dgm:prSet presAssocID="{04127C05-9043-4FDB-A2A0-1B6876D87B65}" presName="ChildAccent" presStyleLbl="solidFgAcc1" presStyleIdx="8" presStyleCnt="10" custLinFactY="5354" custLinFactNeighborX="68345" custLinFactNeighborY="100000"/>
      <dgm:spPr/>
    </dgm:pt>
    <dgm:pt modelId="{CC5A5508-2DDC-4B5D-B6F7-1DB2A91383CC}" type="pres">
      <dgm:prSet presAssocID="{04127C05-9043-4FDB-A2A0-1B6876D87B65}" presName="Child" presStyleLbl="revTx" presStyleIdx="10" presStyleCnt="12" custLinFactNeighborX="11843" custLinFactNeighborY="82139">
        <dgm:presLayoutVars>
          <dgm:chMax val="0"/>
          <dgm:chPref val="0"/>
          <dgm:bulletEnabled val="1"/>
        </dgm:presLayoutVars>
      </dgm:prSet>
      <dgm:spPr/>
    </dgm:pt>
    <dgm:pt modelId="{FCF46351-6B0C-459E-A37E-5AFFE8AD69B3}" type="pres">
      <dgm:prSet presAssocID="{1DA2913D-A8C3-457A-A59F-89C2DDC9EB51}" presName="childComposite" presStyleCnt="0">
        <dgm:presLayoutVars>
          <dgm:chMax val="0"/>
          <dgm:chPref val="0"/>
        </dgm:presLayoutVars>
      </dgm:prSet>
      <dgm:spPr/>
    </dgm:pt>
    <dgm:pt modelId="{1BB6DE2B-1CF1-442E-BFF5-EF8637FC0D10}" type="pres">
      <dgm:prSet presAssocID="{1DA2913D-A8C3-457A-A59F-89C2DDC9EB51}" presName="ChildAccent" presStyleLbl="solidFgAcc1" presStyleIdx="9" presStyleCnt="10" custLinFactY="100000" custLinFactNeighborX="68345" custLinFactNeighborY="140775"/>
      <dgm:spPr/>
    </dgm:pt>
    <dgm:pt modelId="{6DCF6EFC-5EC9-4B80-A449-D396CBA76DC5}" type="pres">
      <dgm:prSet presAssocID="{1DA2913D-A8C3-457A-A59F-89C2DDC9EB51}" presName="Child" presStyleLbl="revTx" presStyleIdx="11" presStyleCnt="12" custLinFactY="41391" custLinFactNeighborX="10367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A68E1708-3B02-4A3F-8097-70A2BFD2ECB3}" srcId="{763D7A90-104D-4130-8A7E-A082DCA5E44C}" destId="{86016AB8-0CE4-4933-8C0A-B20EA72C21A9}" srcOrd="0" destOrd="0" parTransId="{DA50E2F9-F863-4219-B98B-66A212A3D7F8}" sibTransId="{2BBB716D-A887-4E56-AAB1-3AFFBFC6E3F3}"/>
    <dgm:cxn modelId="{6F6E870A-F6A8-4FB1-BF40-AC3C706D386B}" type="presOf" srcId="{1DA2913D-A8C3-457A-A59F-89C2DDC9EB51}" destId="{6DCF6EFC-5EC9-4B80-A449-D396CBA76DC5}" srcOrd="0" destOrd="0" presId="urn:microsoft.com/office/officeart/2008/layout/SquareAccentList"/>
    <dgm:cxn modelId="{65D08910-BB17-4AEE-B20C-24FEB62B6121}" srcId="{3E79E8DE-9624-425D-9277-C6E05DB9A3B5}" destId="{7B2EED9D-A6CC-4041-88A2-B0FF276B9873}" srcOrd="4" destOrd="0" parTransId="{AD1C0C81-C7C6-4351-9F71-DB9A8BA66EBA}" sibTransId="{C5137022-D60C-4FA3-9399-E5E8AFB6164C}"/>
    <dgm:cxn modelId="{4194E118-D3E2-4B33-8499-27158C4EDF44}" type="presOf" srcId="{86016AB8-0CE4-4933-8C0A-B20EA72C21A9}" destId="{52F5E95D-6345-485C-8EA3-798D842989C2}" srcOrd="0" destOrd="0" presId="urn:microsoft.com/office/officeart/2008/layout/SquareAccentList"/>
    <dgm:cxn modelId="{BBDE882D-D8D9-4A66-9D01-CA8B711EE173}" type="presOf" srcId="{229AFD26-2AA1-4574-90E7-59FD8CCB68BA}" destId="{3F346123-B2E9-4DAB-9D9E-4C5C9DCEFF43}" srcOrd="0" destOrd="0" presId="urn:microsoft.com/office/officeart/2008/layout/SquareAccentList"/>
    <dgm:cxn modelId="{DB782430-78A8-46A1-86D5-EFF1613F9677}" srcId="{3E79E8DE-9624-425D-9277-C6E05DB9A3B5}" destId="{EE1EBB66-B660-49E9-AB7A-AF24CB878683}" srcOrd="1" destOrd="0" parTransId="{651578F6-BCDE-4C4D-AA1E-72F0927FF70E}" sibTransId="{8BB1EB25-5CB0-40F0-97AA-3BA8D22B15A6}"/>
    <dgm:cxn modelId="{C3D76D5B-0530-4921-AEC4-F735F87812EF}" srcId="{3E79E8DE-9624-425D-9277-C6E05DB9A3B5}" destId="{7DACF9D4-2727-454B-A986-7CB309291EEE}" srcOrd="3" destOrd="0" parTransId="{7BC42235-5DAD-4F4F-889F-65B5EBF233A8}" sibTransId="{F80A8AA6-9B0D-466F-8D46-E6B01D281570}"/>
    <dgm:cxn modelId="{A4DD6B64-50EA-45A1-AC36-CE00DBD2C32F}" type="presOf" srcId="{7DACF9D4-2727-454B-A986-7CB309291EEE}" destId="{BF70B73C-77ED-454B-B9A5-8AE6185F7328}" srcOrd="0" destOrd="0" presId="urn:microsoft.com/office/officeart/2008/layout/SquareAccentList"/>
    <dgm:cxn modelId="{E16AFA68-EC29-495B-8A1E-87FC9D916692}" type="presOf" srcId="{EE1EBB66-B660-49E9-AB7A-AF24CB878683}" destId="{38E510BD-803B-4511-B0A8-B00FF2DB7000}" srcOrd="0" destOrd="0" presId="urn:microsoft.com/office/officeart/2008/layout/SquareAccentList"/>
    <dgm:cxn modelId="{1647BB6B-0B76-43BD-8B66-36BE6D124BEF}" type="presOf" srcId="{98D706AC-DD20-44D0-A129-6C5D42614DB1}" destId="{0080800C-D6D0-4485-8258-344EC186043A}" srcOrd="0" destOrd="0" presId="urn:microsoft.com/office/officeart/2008/layout/SquareAccentList"/>
    <dgm:cxn modelId="{6B41EC4D-C784-4F31-A8DA-E2CC07AA3D82}" srcId="{3E79E8DE-9624-425D-9277-C6E05DB9A3B5}" destId="{98D706AC-DD20-44D0-A129-6C5D42614DB1}" srcOrd="0" destOrd="0" parTransId="{6569DDB1-6D36-4EB7-9AD2-C35D62711818}" sibTransId="{84E8453C-B701-44A4-AE18-CA70FC5CF122}"/>
    <dgm:cxn modelId="{C0C52F4F-C802-40E0-982B-18444B7849C7}" type="presOf" srcId="{7B2EED9D-A6CC-4041-88A2-B0FF276B9873}" destId="{2AE675EB-3B76-471C-9C65-0E21463AF3B9}" srcOrd="0" destOrd="0" presId="urn:microsoft.com/office/officeart/2008/layout/SquareAccentList"/>
    <dgm:cxn modelId="{B0442071-29C9-4671-89AB-2F00C0C5D0F0}" type="presOf" srcId="{763D7A90-104D-4130-8A7E-A082DCA5E44C}" destId="{6E2A877C-56F2-47E6-88B2-E554D52C6138}" srcOrd="0" destOrd="0" presId="urn:microsoft.com/office/officeart/2008/layout/SquareAccentList"/>
    <dgm:cxn modelId="{83D61877-2861-4935-9916-CEBB574B28E5}" srcId="{763D7A90-104D-4130-8A7E-A082DCA5E44C}" destId="{229AFD26-2AA1-4574-90E7-59FD8CCB68BA}" srcOrd="1" destOrd="0" parTransId="{239AA0C8-56A8-4743-95CC-4559837EA7E3}" sibTransId="{7C65C093-8FA0-40B4-AE74-5CEC6781BFE9}"/>
    <dgm:cxn modelId="{8210867D-AEC3-40F7-AF13-2EB024247EE8}" type="presOf" srcId="{5CAA1BE7-3F59-4112-87BB-C99CEAA50C07}" destId="{81B970AF-E8AC-4A82-840D-D87FCBC49167}" srcOrd="0" destOrd="0" presId="urn:microsoft.com/office/officeart/2008/layout/SquareAccentList"/>
    <dgm:cxn modelId="{AA3EFB7D-23F1-40ED-8FB9-4302244E7884}" srcId="{763D7A90-104D-4130-8A7E-A082DCA5E44C}" destId="{1DA2913D-A8C3-457A-A59F-89C2DDC9EB51}" srcOrd="4" destOrd="0" parTransId="{DF743150-0C63-4334-83D4-77128A00AD40}" sibTransId="{41C8AF92-55C5-4929-A039-5F86AC5A9B59}"/>
    <dgm:cxn modelId="{C547BB9E-BCA1-4A74-AD63-E835F4ED52D3}" srcId="{EACEE2DD-02BB-4ACC-BB86-E51AC96E2607}" destId="{3E79E8DE-9624-425D-9277-C6E05DB9A3B5}" srcOrd="0" destOrd="0" parTransId="{BBAAD1D5-8541-4A44-8795-071AABFD60C6}" sibTransId="{FA089C7C-FAFF-4293-BF6E-9EBDAF383179}"/>
    <dgm:cxn modelId="{8DDF38A0-7618-4FEE-9B2D-43D73CA34D16}" srcId="{3E79E8DE-9624-425D-9277-C6E05DB9A3B5}" destId="{5CAA1BE7-3F59-4112-87BB-C99CEAA50C07}" srcOrd="2" destOrd="0" parTransId="{D9E19BB6-AFC9-4AD4-85CF-15BBFAEC7857}" sibTransId="{12AD7659-DF2A-4374-9F8D-12CD32ED096C}"/>
    <dgm:cxn modelId="{B18009AA-D3D0-458F-B69D-13E39C761118}" type="presOf" srcId="{3E79E8DE-9624-425D-9277-C6E05DB9A3B5}" destId="{B814769D-84C8-4E8C-B936-9859951E581E}" srcOrd="0" destOrd="0" presId="urn:microsoft.com/office/officeart/2008/layout/SquareAccentList"/>
    <dgm:cxn modelId="{F264BEB1-300A-449E-B17F-F54DD8F61607}" srcId="{763D7A90-104D-4130-8A7E-A082DCA5E44C}" destId="{71944FEB-2EF9-4723-90C7-2ED4D144ACD8}" srcOrd="2" destOrd="0" parTransId="{A92B517B-F47D-46FE-BCAE-723C6578A51C}" sibTransId="{A32CE9C8-1C39-4EC2-B133-983ACA8A95D8}"/>
    <dgm:cxn modelId="{967C0BC1-DF56-4C81-B5E1-2C7DBCB93499}" type="presOf" srcId="{71944FEB-2EF9-4723-90C7-2ED4D144ACD8}" destId="{92184D6F-9CFC-443F-AE57-B5BF448360C7}" srcOrd="0" destOrd="0" presId="urn:microsoft.com/office/officeart/2008/layout/SquareAccentList"/>
    <dgm:cxn modelId="{6E5C59C9-EA02-4A36-B987-1D01C311604E}" srcId="{763D7A90-104D-4130-8A7E-A082DCA5E44C}" destId="{04127C05-9043-4FDB-A2A0-1B6876D87B65}" srcOrd="3" destOrd="0" parTransId="{3E7E1F54-3340-40C6-B343-E501E91D8477}" sibTransId="{FD1E1782-9AB1-4CEC-B4C8-0A1ED00E32F1}"/>
    <dgm:cxn modelId="{1A66ACE7-EF3C-4A08-81B8-10D5CF8894C8}" type="presOf" srcId="{EACEE2DD-02BB-4ACC-BB86-E51AC96E2607}" destId="{BFD66012-368D-4EAB-B985-5E3B12EE12BC}" srcOrd="0" destOrd="0" presId="urn:microsoft.com/office/officeart/2008/layout/SquareAccentList"/>
    <dgm:cxn modelId="{989820EE-F258-492C-8996-E7E70913A3B3}" srcId="{EACEE2DD-02BB-4ACC-BB86-E51AC96E2607}" destId="{763D7A90-104D-4130-8A7E-A082DCA5E44C}" srcOrd="1" destOrd="0" parTransId="{A7F7ECC5-38FD-4974-88A1-9DB900A0E797}" sibTransId="{F70AE145-8FAB-470B-ABDB-4655E4648FE0}"/>
    <dgm:cxn modelId="{858B9FEF-B018-41A0-B3E7-3907E6C0B38E}" type="presOf" srcId="{04127C05-9043-4FDB-A2A0-1B6876D87B65}" destId="{CC5A5508-2DDC-4B5D-B6F7-1DB2A91383CC}" srcOrd="0" destOrd="0" presId="urn:microsoft.com/office/officeart/2008/layout/SquareAccentList"/>
    <dgm:cxn modelId="{2A58C2FB-EFAC-4C44-AE6B-766D7F4374ED}" type="presParOf" srcId="{BFD66012-368D-4EAB-B985-5E3B12EE12BC}" destId="{C61FC4ED-9DDD-4104-916A-48492BBBD087}" srcOrd="0" destOrd="0" presId="urn:microsoft.com/office/officeart/2008/layout/SquareAccentList"/>
    <dgm:cxn modelId="{4D4AC5D7-6095-404A-B90F-91B9F61CFBCC}" type="presParOf" srcId="{C61FC4ED-9DDD-4104-916A-48492BBBD087}" destId="{C029E483-80F3-4B7C-BA99-A580D351F609}" srcOrd="0" destOrd="0" presId="urn:microsoft.com/office/officeart/2008/layout/SquareAccentList"/>
    <dgm:cxn modelId="{C4E59556-1FDF-4450-AFA4-BACC17C6AAFA}" type="presParOf" srcId="{C029E483-80F3-4B7C-BA99-A580D351F609}" destId="{A64D3494-B36D-4387-B711-38FA3D97E6D4}" srcOrd="0" destOrd="0" presId="urn:microsoft.com/office/officeart/2008/layout/SquareAccentList"/>
    <dgm:cxn modelId="{035CCF33-9BC9-486A-8931-664E064583F9}" type="presParOf" srcId="{C029E483-80F3-4B7C-BA99-A580D351F609}" destId="{0FCAB36B-9296-451F-A687-4D1AB89FFF4C}" srcOrd="1" destOrd="0" presId="urn:microsoft.com/office/officeart/2008/layout/SquareAccentList"/>
    <dgm:cxn modelId="{F6A73B49-04FB-4B2F-AF80-D8BF250CEFB7}" type="presParOf" srcId="{C029E483-80F3-4B7C-BA99-A580D351F609}" destId="{B814769D-84C8-4E8C-B936-9859951E581E}" srcOrd="2" destOrd="0" presId="urn:microsoft.com/office/officeart/2008/layout/SquareAccentList"/>
    <dgm:cxn modelId="{5B1C6C7F-EA15-40FD-A5A1-D84EB8681EC3}" type="presParOf" srcId="{C61FC4ED-9DDD-4104-916A-48492BBBD087}" destId="{87C1CAF0-EBB1-4D07-A361-D94221154104}" srcOrd="1" destOrd="0" presId="urn:microsoft.com/office/officeart/2008/layout/SquareAccentList"/>
    <dgm:cxn modelId="{0E8CDB9C-33AD-483D-9586-6DC30A4E8390}" type="presParOf" srcId="{87C1CAF0-EBB1-4D07-A361-D94221154104}" destId="{8BBEF729-D3A5-486B-AB0F-55D5FDB02BBD}" srcOrd="0" destOrd="0" presId="urn:microsoft.com/office/officeart/2008/layout/SquareAccentList"/>
    <dgm:cxn modelId="{CB17A02D-0F3F-49B4-85CE-A2689F1DCEE5}" type="presParOf" srcId="{8BBEF729-D3A5-486B-AB0F-55D5FDB02BBD}" destId="{2D8E6937-8DCE-41FE-B18A-A1C5E67F1549}" srcOrd="0" destOrd="0" presId="urn:microsoft.com/office/officeart/2008/layout/SquareAccentList"/>
    <dgm:cxn modelId="{D6EF8482-C40D-427A-A8BC-63D99BCD853C}" type="presParOf" srcId="{8BBEF729-D3A5-486B-AB0F-55D5FDB02BBD}" destId="{0080800C-D6D0-4485-8258-344EC186043A}" srcOrd="1" destOrd="0" presId="urn:microsoft.com/office/officeart/2008/layout/SquareAccentList"/>
    <dgm:cxn modelId="{FD813832-6839-4624-8095-179F4043CA33}" type="presParOf" srcId="{87C1CAF0-EBB1-4D07-A361-D94221154104}" destId="{0498D078-9D02-4310-837F-39AD68A4FCE6}" srcOrd="1" destOrd="0" presId="urn:microsoft.com/office/officeart/2008/layout/SquareAccentList"/>
    <dgm:cxn modelId="{51D80561-11EB-47B8-BCB2-44B6ECA1B579}" type="presParOf" srcId="{0498D078-9D02-4310-837F-39AD68A4FCE6}" destId="{77E8D6B1-1924-41B1-B683-BB5C1452BC1B}" srcOrd="0" destOrd="0" presId="urn:microsoft.com/office/officeart/2008/layout/SquareAccentList"/>
    <dgm:cxn modelId="{848E7755-C7BB-40D3-94B9-07318EED501E}" type="presParOf" srcId="{0498D078-9D02-4310-837F-39AD68A4FCE6}" destId="{38E510BD-803B-4511-B0A8-B00FF2DB7000}" srcOrd="1" destOrd="0" presId="urn:microsoft.com/office/officeart/2008/layout/SquareAccentList"/>
    <dgm:cxn modelId="{7A52B545-053E-4D70-831D-FC7423C82253}" type="presParOf" srcId="{87C1CAF0-EBB1-4D07-A361-D94221154104}" destId="{D1E24C38-D5D7-4950-80C1-99B4EA17722A}" srcOrd="2" destOrd="0" presId="urn:microsoft.com/office/officeart/2008/layout/SquareAccentList"/>
    <dgm:cxn modelId="{B2E527BB-1C20-48A9-9892-FC093BBEC268}" type="presParOf" srcId="{D1E24C38-D5D7-4950-80C1-99B4EA17722A}" destId="{B294D9C0-B464-4427-ABB2-7D5C5EBC3E80}" srcOrd="0" destOrd="0" presId="urn:microsoft.com/office/officeart/2008/layout/SquareAccentList"/>
    <dgm:cxn modelId="{3F5F93E9-4193-49B5-85B2-7AF7D7F863EA}" type="presParOf" srcId="{D1E24C38-D5D7-4950-80C1-99B4EA17722A}" destId="{81B970AF-E8AC-4A82-840D-D87FCBC49167}" srcOrd="1" destOrd="0" presId="urn:microsoft.com/office/officeart/2008/layout/SquareAccentList"/>
    <dgm:cxn modelId="{C624BEB2-0D49-4184-98D8-E79E45B03B7C}" type="presParOf" srcId="{87C1CAF0-EBB1-4D07-A361-D94221154104}" destId="{ACD85C0E-3BBE-489A-89BC-8B16E835572C}" srcOrd="3" destOrd="0" presId="urn:microsoft.com/office/officeart/2008/layout/SquareAccentList"/>
    <dgm:cxn modelId="{0E67232F-29F6-448C-8325-BFEF46D1731C}" type="presParOf" srcId="{ACD85C0E-3BBE-489A-89BC-8B16E835572C}" destId="{346FD26B-2115-4376-9473-E5A0CC17CBD5}" srcOrd="0" destOrd="0" presId="urn:microsoft.com/office/officeart/2008/layout/SquareAccentList"/>
    <dgm:cxn modelId="{3C042C3B-6EB7-4ED3-9472-3AE695FE847D}" type="presParOf" srcId="{ACD85C0E-3BBE-489A-89BC-8B16E835572C}" destId="{BF70B73C-77ED-454B-B9A5-8AE6185F7328}" srcOrd="1" destOrd="0" presId="urn:microsoft.com/office/officeart/2008/layout/SquareAccentList"/>
    <dgm:cxn modelId="{FBE41FD6-A2B5-4E5F-A254-87276169C47C}" type="presParOf" srcId="{87C1CAF0-EBB1-4D07-A361-D94221154104}" destId="{E6C47E4F-F5AB-49BC-890A-AFBEB14251FC}" srcOrd="4" destOrd="0" presId="urn:microsoft.com/office/officeart/2008/layout/SquareAccentList"/>
    <dgm:cxn modelId="{85BF6B21-DC6A-4DDC-B287-0CACA4439B58}" type="presParOf" srcId="{E6C47E4F-F5AB-49BC-890A-AFBEB14251FC}" destId="{DA37002B-F098-41FD-B2EC-11C769C55547}" srcOrd="0" destOrd="0" presId="urn:microsoft.com/office/officeart/2008/layout/SquareAccentList"/>
    <dgm:cxn modelId="{31058F9C-E0B0-4326-AA70-CBCCA63E89B0}" type="presParOf" srcId="{E6C47E4F-F5AB-49BC-890A-AFBEB14251FC}" destId="{2AE675EB-3B76-471C-9C65-0E21463AF3B9}" srcOrd="1" destOrd="0" presId="urn:microsoft.com/office/officeart/2008/layout/SquareAccentList"/>
    <dgm:cxn modelId="{9E84A099-D8F5-4ACB-8EBA-26FD3EA8CA0F}" type="presParOf" srcId="{BFD66012-368D-4EAB-B985-5E3B12EE12BC}" destId="{1798972B-5AD6-4F9D-9A36-3792B1BC4168}" srcOrd="1" destOrd="0" presId="urn:microsoft.com/office/officeart/2008/layout/SquareAccentList"/>
    <dgm:cxn modelId="{DD879259-F0C9-428F-A868-F8B4C5711493}" type="presParOf" srcId="{1798972B-5AD6-4F9D-9A36-3792B1BC4168}" destId="{8A85A88F-4438-413E-AE37-D4CCC89A6E30}" srcOrd="0" destOrd="0" presId="urn:microsoft.com/office/officeart/2008/layout/SquareAccentList"/>
    <dgm:cxn modelId="{B9B9929E-5CF4-4601-8D99-0C1CD94A7AC8}" type="presParOf" srcId="{8A85A88F-4438-413E-AE37-D4CCC89A6E30}" destId="{CA30B92D-6567-4BB0-8498-670EB9A9BCE4}" srcOrd="0" destOrd="0" presId="urn:microsoft.com/office/officeart/2008/layout/SquareAccentList"/>
    <dgm:cxn modelId="{A35C00A5-E1BF-41C5-9418-8FB297E0BA93}" type="presParOf" srcId="{8A85A88F-4438-413E-AE37-D4CCC89A6E30}" destId="{C1A98DAD-B44C-4978-8379-C6CFD98D2ED3}" srcOrd="1" destOrd="0" presId="urn:microsoft.com/office/officeart/2008/layout/SquareAccentList"/>
    <dgm:cxn modelId="{DB9753BA-BB9C-4F6B-93ED-B662A7F85F4A}" type="presParOf" srcId="{8A85A88F-4438-413E-AE37-D4CCC89A6E30}" destId="{6E2A877C-56F2-47E6-88B2-E554D52C6138}" srcOrd="2" destOrd="0" presId="urn:microsoft.com/office/officeart/2008/layout/SquareAccentList"/>
    <dgm:cxn modelId="{FD43ADBF-30AF-4E46-963B-AAF19E6AA7CF}" type="presParOf" srcId="{1798972B-5AD6-4F9D-9A36-3792B1BC4168}" destId="{A017C181-3CFC-4606-B7C6-E91B61657EC0}" srcOrd="1" destOrd="0" presId="urn:microsoft.com/office/officeart/2008/layout/SquareAccentList"/>
    <dgm:cxn modelId="{0BE56808-5782-462D-948D-46C09BB73BE4}" type="presParOf" srcId="{A017C181-3CFC-4606-B7C6-E91B61657EC0}" destId="{A2AF89E9-1C9E-4FE5-8E39-E0BA17CEDC65}" srcOrd="0" destOrd="0" presId="urn:microsoft.com/office/officeart/2008/layout/SquareAccentList"/>
    <dgm:cxn modelId="{57071A21-0310-4383-9F94-946D12C7361A}" type="presParOf" srcId="{A2AF89E9-1C9E-4FE5-8E39-E0BA17CEDC65}" destId="{5008B4DC-EC18-496D-9DC4-064BD9B1476C}" srcOrd="0" destOrd="0" presId="urn:microsoft.com/office/officeart/2008/layout/SquareAccentList"/>
    <dgm:cxn modelId="{AFF3C21A-F210-4CDE-8FB8-FD32F071B714}" type="presParOf" srcId="{A2AF89E9-1C9E-4FE5-8E39-E0BA17CEDC65}" destId="{52F5E95D-6345-485C-8EA3-798D842989C2}" srcOrd="1" destOrd="0" presId="urn:microsoft.com/office/officeart/2008/layout/SquareAccentList"/>
    <dgm:cxn modelId="{066C549B-836A-4349-A870-7E0ABB1AA5F2}" type="presParOf" srcId="{A017C181-3CFC-4606-B7C6-E91B61657EC0}" destId="{EC9058D6-43BD-4ADD-A8B0-ABA454916161}" srcOrd="1" destOrd="0" presId="urn:microsoft.com/office/officeart/2008/layout/SquareAccentList"/>
    <dgm:cxn modelId="{60127513-21AC-4E86-A46D-0A334CA59B6F}" type="presParOf" srcId="{EC9058D6-43BD-4ADD-A8B0-ABA454916161}" destId="{EE184112-57D2-41E7-99D9-4632ED29DD28}" srcOrd="0" destOrd="0" presId="urn:microsoft.com/office/officeart/2008/layout/SquareAccentList"/>
    <dgm:cxn modelId="{E8104CFD-8DF3-4019-98C7-952680DCCC7E}" type="presParOf" srcId="{EC9058D6-43BD-4ADD-A8B0-ABA454916161}" destId="{3F346123-B2E9-4DAB-9D9E-4C5C9DCEFF43}" srcOrd="1" destOrd="0" presId="urn:microsoft.com/office/officeart/2008/layout/SquareAccentList"/>
    <dgm:cxn modelId="{7B24E99D-E619-49F6-A91C-2DBDAA43534E}" type="presParOf" srcId="{A017C181-3CFC-4606-B7C6-E91B61657EC0}" destId="{06C23D65-5F6D-49D8-9E29-5B085DA0420A}" srcOrd="2" destOrd="0" presId="urn:microsoft.com/office/officeart/2008/layout/SquareAccentList"/>
    <dgm:cxn modelId="{726A026A-4524-4F9D-9A0B-4FE7E4850BD5}" type="presParOf" srcId="{06C23D65-5F6D-49D8-9E29-5B085DA0420A}" destId="{88B09B57-E087-4886-93C7-45CAFD1D69B8}" srcOrd="0" destOrd="0" presId="urn:microsoft.com/office/officeart/2008/layout/SquareAccentList"/>
    <dgm:cxn modelId="{C141A50C-CF61-4887-A7A6-EA0EBD773B8B}" type="presParOf" srcId="{06C23D65-5F6D-49D8-9E29-5B085DA0420A}" destId="{92184D6F-9CFC-443F-AE57-B5BF448360C7}" srcOrd="1" destOrd="0" presId="urn:microsoft.com/office/officeart/2008/layout/SquareAccentList"/>
    <dgm:cxn modelId="{4D5E526D-7448-48C8-9CEB-7BB67131300E}" type="presParOf" srcId="{A017C181-3CFC-4606-B7C6-E91B61657EC0}" destId="{2FEC8EAA-35E8-4322-B0AB-BF5183B43982}" srcOrd="3" destOrd="0" presId="urn:microsoft.com/office/officeart/2008/layout/SquareAccentList"/>
    <dgm:cxn modelId="{A5F062E7-2FC8-4834-9706-CA704963BCEA}" type="presParOf" srcId="{2FEC8EAA-35E8-4322-B0AB-BF5183B43982}" destId="{C918F947-39D0-44C2-9F18-2616894B4761}" srcOrd="0" destOrd="0" presId="urn:microsoft.com/office/officeart/2008/layout/SquareAccentList"/>
    <dgm:cxn modelId="{B0525B78-1C26-4C9C-95C5-81C9F40EF592}" type="presParOf" srcId="{2FEC8EAA-35E8-4322-B0AB-BF5183B43982}" destId="{CC5A5508-2DDC-4B5D-B6F7-1DB2A91383CC}" srcOrd="1" destOrd="0" presId="urn:microsoft.com/office/officeart/2008/layout/SquareAccentList"/>
    <dgm:cxn modelId="{BDFE8D1D-0EA1-42F8-AD41-5DEC3C6338C2}" type="presParOf" srcId="{A017C181-3CFC-4606-B7C6-E91B61657EC0}" destId="{FCF46351-6B0C-459E-A37E-5AFFE8AD69B3}" srcOrd="4" destOrd="0" presId="urn:microsoft.com/office/officeart/2008/layout/SquareAccentList"/>
    <dgm:cxn modelId="{9714BDAA-DF22-4774-A8DF-A7B3A89C9593}" type="presParOf" srcId="{FCF46351-6B0C-459E-A37E-5AFFE8AD69B3}" destId="{1BB6DE2B-1CF1-442E-BFF5-EF8637FC0D10}" srcOrd="0" destOrd="0" presId="urn:microsoft.com/office/officeart/2008/layout/SquareAccentList"/>
    <dgm:cxn modelId="{BF927B79-0BB9-4F11-8E6A-788C8BB9270B}" type="presParOf" srcId="{FCF46351-6B0C-459E-A37E-5AFFE8AD69B3}" destId="{6DCF6EFC-5EC9-4B80-A449-D396CBA76DC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D3494-B36D-4387-B711-38FA3D97E6D4}">
      <dsp:nvSpPr>
        <dsp:cNvPr id="0" name=""/>
        <dsp:cNvSpPr/>
      </dsp:nvSpPr>
      <dsp:spPr>
        <a:xfrm>
          <a:off x="860416" y="135035"/>
          <a:ext cx="3842386" cy="3506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CAB36B-9296-451F-A687-4D1AB89FFF4C}">
      <dsp:nvSpPr>
        <dsp:cNvPr id="0" name=""/>
        <dsp:cNvSpPr/>
      </dsp:nvSpPr>
      <dsp:spPr>
        <a:xfrm>
          <a:off x="1300770" y="3871722"/>
          <a:ext cx="218960" cy="218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4769D-84C8-4E8C-B936-9859951E581E}">
      <dsp:nvSpPr>
        <dsp:cNvPr id="0" name=""/>
        <dsp:cNvSpPr/>
      </dsp:nvSpPr>
      <dsp:spPr>
        <a:xfrm>
          <a:off x="855811" y="0"/>
          <a:ext cx="3891773" cy="6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Batteries of neuropsychological tests</a:t>
          </a:r>
          <a:endParaRPr lang="fr-FR" sz="105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5811" y="0"/>
        <a:ext cx="3891773" cy="629916"/>
      </dsp:txXfrm>
    </dsp:sp>
    <dsp:sp modelId="{2D8E6937-8DCE-41FE-B18A-A1C5E67F1549}">
      <dsp:nvSpPr>
        <dsp:cNvPr id="0" name=""/>
        <dsp:cNvSpPr/>
      </dsp:nvSpPr>
      <dsp:spPr>
        <a:xfrm>
          <a:off x="1331122" y="740306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80800C-D6D0-4485-8258-344EC186043A}">
      <dsp:nvSpPr>
        <dsp:cNvPr id="0" name=""/>
        <dsp:cNvSpPr/>
      </dsp:nvSpPr>
      <dsp:spPr>
        <a:xfrm>
          <a:off x="1568130" y="706689"/>
          <a:ext cx="2771897" cy="648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BACS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(Brief Assessment of Cognition in Schizophrenia ) </a:t>
          </a:r>
        </a:p>
      </dsp:txBody>
      <dsp:txXfrm>
        <a:off x="1568130" y="706689"/>
        <a:ext cx="2771897" cy="648516"/>
      </dsp:txXfrm>
    </dsp:sp>
    <dsp:sp modelId="{77E8D6B1-1924-41B1-B683-BB5C1452BC1B}">
      <dsp:nvSpPr>
        <dsp:cNvPr id="0" name=""/>
        <dsp:cNvSpPr/>
      </dsp:nvSpPr>
      <dsp:spPr>
        <a:xfrm>
          <a:off x="1318666" y="1505937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8E510BD-803B-4511-B0A8-B00FF2DB7000}">
      <dsp:nvSpPr>
        <dsp:cNvPr id="0" name=""/>
        <dsp:cNvSpPr/>
      </dsp:nvSpPr>
      <dsp:spPr>
        <a:xfrm>
          <a:off x="1643331" y="1500293"/>
          <a:ext cx="2771897" cy="84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MATRICS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(Measurement and Treatment Research to Improve Cognition in Schizophrenia) </a:t>
          </a:r>
          <a:endParaRPr 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3331" y="1500293"/>
        <a:ext cx="2771897" cy="846489"/>
      </dsp:txXfrm>
    </dsp:sp>
    <dsp:sp modelId="{B294D9C0-B464-4427-ABB2-7D5C5EBC3E80}">
      <dsp:nvSpPr>
        <dsp:cNvPr id="0" name=""/>
        <dsp:cNvSpPr/>
      </dsp:nvSpPr>
      <dsp:spPr>
        <a:xfrm>
          <a:off x="1300768" y="2417715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1B970AF-E8AC-4A82-840D-D87FCBC49167}">
      <dsp:nvSpPr>
        <dsp:cNvPr id="0" name=""/>
        <dsp:cNvSpPr/>
      </dsp:nvSpPr>
      <dsp:spPr>
        <a:xfrm>
          <a:off x="1627975" y="2399659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WAIS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Wechsler 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Adult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 Intelligence 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Scale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7975" y="2399659"/>
        <a:ext cx="2771897" cy="510385"/>
      </dsp:txXfrm>
    </dsp:sp>
    <dsp:sp modelId="{346FD26B-2115-4376-9473-E5A0CC17CBD5}">
      <dsp:nvSpPr>
        <dsp:cNvPr id="0" name=""/>
        <dsp:cNvSpPr/>
      </dsp:nvSpPr>
      <dsp:spPr>
        <a:xfrm>
          <a:off x="1300768" y="3009408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F70B73C-77ED-454B-B9A5-8AE6185F7328}">
      <dsp:nvSpPr>
        <dsp:cNvPr id="0" name=""/>
        <dsp:cNvSpPr/>
      </dsp:nvSpPr>
      <dsp:spPr>
        <a:xfrm>
          <a:off x="1627171" y="3144128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RBANS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(Repeatable Battery for the Assessment of Neuropsychological Status) </a:t>
          </a:r>
        </a:p>
      </dsp:txBody>
      <dsp:txXfrm>
        <a:off x="1627171" y="3144128"/>
        <a:ext cx="2771897" cy="510385"/>
      </dsp:txXfrm>
    </dsp:sp>
    <dsp:sp modelId="{DA37002B-F098-41FD-B2EC-11C769C55547}">
      <dsp:nvSpPr>
        <dsp:cNvPr id="0" name=""/>
        <dsp:cNvSpPr/>
      </dsp:nvSpPr>
      <dsp:spPr>
        <a:xfrm>
          <a:off x="1309798" y="4040224"/>
          <a:ext cx="218955" cy="218955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AE675EB-3B76-471C-9C65-0E21463AF3B9}">
      <dsp:nvSpPr>
        <dsp:cNvPr id="0" name=""/>
        <dsp:cNvSpPr/>
      </dsp:nvSpPr>
      <dsp:spPr>
        <a:xfrm>
          <a:off x="1542157" y="3646155"/>
          <a:ext cx="2771897" cy="613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CANTAB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(Cambridge Neuropsychological Test </a:t>
          </a:r>
          <a:r>
            <a:rPr lang="en-US" sz="1000" kern="1200">
              <a:latin typeface="Arial" panose="020B0604020202020204" pitchFamily="34" charset="0"/>
              <a:cs typeface="Arial" panose="020B0604020202020204" pitchFamily="34" charset="0"/>
            </a:rPr>
            <a:t>Automated Battery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42157" y="3646155"/>
        <a:ext cx="2771897" cy="613024"/>
      </dsp:txXfrm>
    </dsp:sp>
    <dsp:sp modelId="{CA30B92D-6567-4BB0-8498-670EB9A9BCE4}">
      <dsp:nvSpPr>
        <dsp:cNvPr id="0" name=""/>
        <dsp:cNvSpPr/>
      </dsp:nvSpPr>
      <dsp:spPr>
        <a:xfrm>
          <a:off x="5531123" y="119389"/>
          <a:ext cx="3471637" cy="3506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1A98DAD-B44C-4978-8379-C6CFD98D2ED3}">
      <dsp:nvSpPr>
        <dsp:cNvPr id="0" name=""/>
        <dsp:cNvSpPr/>
      </dsp:nvSpPr>
      <dsp:spPr>
        <a:xfrm>
          <a:off x="5313124" y="3551844"/>
          <a:ext cx="218960" cy="218960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A877C-56F2-47E6-88B2-E554D52C6138}">
      <dsp:nvSpPr>
        <dsp:cNvPr id="0" name=""/>
        <dsp:cNvSpPr/>
      </dsp:nvSpPr>
      <dsp:spPr>
        <a:xfrm>
          <a:off x="5854913" y="0"/>
          <a:ext cx="2980534" cy="629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Rapid Screening Tools</a:t>
          </a:r>
          <a:endParaRPr lang="fr-FR" sz="105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54913" y="0"/>
        <a:ext cx="2980534" cy="629916"/>
      </dsp:txXfrm>
    </dsp:sp>
    <dsp:sp modelId="{5008B4DC-EC18-496D-9DC4-064BD9B1476C}">
      <dsp:nvSpPr>
        <dsp:cNvPr id="0" name=""/>
        <dsp:cNvSpPr/>
      </dsp:nvSpPr>
      <dsp:spPr>
        <a:xfrm>
          <a:off x="5468786" y="730654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F5E95D-6345-485C-8EA3-798D842989C2}">
      <dsp:nvSpPr>
        <dsp:cNvPr id="0" name=""/>
        <dsp:cNvSpPr/>
      </dsp:nvSpPr>
      <dsp:spPr>
        <a:xfrm>
          <a:off x="5807956" y="714611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MOCA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Montreal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 Cognitive 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050" kern="1200" dirty="0"/>
            <a:t>)</a:t>
          </a:r>
          <a:endParaRPr 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7956" y="714611"/>
        <a:ext cx="2771897" cy="510385"/>
      </dsp:txXfrm>
    </dsp:sp>
    <dsp:sp modelId="{EE184112-57D2-41E7-99D9-4632ED29DD28}">
      <dsp:nvSpPr>
        <dsp:cNvPr id="0" name=""/>
        <dsp:cNvSpPr/>
      </dsp:nvSpPr>
      <dsp:spPr>
        <a:xfrm>
          <a:off x="5476542" y="1480647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F346123-B2E9-4DAB-9D9E-4C5C9DCEFF43}">
      <dsp:nvSpPr>
        <dsp:cNvPr id="0" name=""/>
        <dsp:cNvSpPr/>
      </dsp:nvSpPr>
      <dsp:spPr>
        <a:xfrm>
          <a:off x="5834428" y="1377581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MMSE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Mini–Mental State 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Examination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4428" y="1377581"/>
        <a:ext cx="2771897" cy="510385"/>
      </dsp:txXfrm>
    </dsp:sp>
    <dsp:sp modelId="{88B09B57-E087-4886-93C7-45CAFD1D69B8}">
      <dsp:nvSpPr>
        <dsp:cNvPr id="0" name=""/>
        <dsp:cNvSpPr/>
      </dsp:nvSpPr>
      <dsp:spPr>
        <a:xfrm>
          <a:off x="5476542" y="2415119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184D6F-9CFC-443F-AE57-B5BF448360C7}">
      <dsp:nvSpPr>
        <dsp:cNvPr id="0" name=""/>
        <dsp:cNvSpPr/>
      </dsp:nvSpPr>
      <dsp:spPr>
        <a:xfrm>
          <a:off x="5870157" y="2313123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BCA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Brief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 Cognitive </a:t>
          </a:r>
          <a:r>
            <a:rPr lang="fr-FR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000" kern="1200" dirty="0"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0157" y="2313123"/>
        <a:ext cx="2771897" cy="510385"/>
      </dsp:txXfrm>
    </dsp:sp>
    <dsp:sp modelId="{C918F947-39D0-44C2-9F18-2616894B4761}">
      <dsp:nvSpPr>
        <dsp:cNvPr id="0" name=""/>
        <dsp:cNvSpPr/>
      </dsp:nvSpPr>
      <dsp:spPr>
        <a:xfrm>
          <a:off x="5476542" y="3033833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C5A5508-2DDC-4B5D-B6F7-1DB2A91383CC}">
      <dsp:nvSpPr>
        <dsp:cNvPr id="0" name=""/>
        <dsp:cNvSpPr/>
      </dsp:nvSpPr>
      <dsp:spPr>
        <a:xfrm>
          <a:off x="5863810" y="3076665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SCIP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(Screen for Cognitive Impairment in Psychiatry)</a:t>
          </a:r>
        </a:p>
      </dsp:txBody>
      <dsp:txXfrm>
        <a:off x="5863810" y="3076665"/>
        <a:ext cx="2771897" cy="510385"/>
      </dsp:txXfrm>
    </dsp:sp>
    <dsp:sp modelId="{1BB6DE2B-1CF1-442E-BFF5-EF8637FC0D10}">
      <dsp:nvSpPr>
        <dsp:cNvPr id="0" name=""/>
        <dsp:cNvSpPr/>
      </dsp:nvSpPr>
      <dsp:spPr>
        <a:xfrm>
          <a:off x="5476542" y="3840730"/>
          <a:ext cx="218955" cy="2189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DCF6EFC-5EC9-4B80-A449-D396CBA76DC5}">
      <dsp:nvSpPr>
        <dsp:cNvPr id="0" name=""/>
        <dsp:cNvSpPr/>
      </dsp:nvSpPr>
      <dsp:spPr>
        <a:xfrm>
          <a:off x="5822897" y="3748794"/>
          <a:ext cx="2771897" cy="51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B-CATS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(Brief Cognitive Assessment Tool for Schizophrenia) </a:t>
          </a:r>
        </a:p>
      </dsp:txBody>
      <dsp:txXfrm>
        <a:off x="5822897" y="3748794"/>
        <a:ext cx="2771897" cy="510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63D84-B0D8-4F75-8B5C-66E87028DF3B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97373-64FF-41FD-9A1A-62DD01FE8B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5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14-Oct-22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654671"/>
            <a:ext cx="10993549" cy="14750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Evaluation of cognitive functions among Lebanese patients with schizophrenia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45" y="3596071"/>
            <a:ext cx="2400260" cy="50915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3451527"/>
            <a:ext cx="1380744" cy="7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3" y="3462173"/>
            <a:ext cx="1380745" cy="7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4" y="4503299"/>
            <a:ext cx="1380745" cy="71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4503299"/>
            <a:ext cx="1380744" cy="710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5" y="5393200"/>
            <a:ext cx="1380745" cy="7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5" y="5392484"/>
            <a:ext cx="1381570" cy="77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450828" y="4224449"/>
            <a:ext cx="3486334" cy="185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29032" tIns="214516" rIns="429032" bIns="21451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5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60788" indent="-1446213">
              <a:spcBef>
                <a:spcPct val="20000"/>
              </a:spcBef>
              <a:buFont typeface="Arial" panose="020B0604020202020204" pitchFamily="34" charset="0"/>
              <a:buChar char="–"/>
              <a:defRPr sz="1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5786438" indent="-1157288">
              <a:spcBef>
                <a:spcPct val="20000"/>
              </a:spcBef>
              <a:buFont typeface="Arial" panose="020B0604020202020204" pitchFamily="34" charset="0"/>
              <a:buChar char="•"/>
              <a:defRPr sz="1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101013" indent="-1157288">
              <a:spcBef>
                <a:spcPct val="20000"/>
              </a:spcBef>
              <a:buFont typeface="Arial" panose="020B0604020202020204" pitchFamily="34" charset="0"/>
              <a:buChar char="–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0415588" indent="-1157288">
              <a:spcBef>
                <a:spcPct val="20000"/>
              </a:spcBef>
              <a:buFont typeface="Arial" panose="020B0604020202020204" pitchFamily="34" charset="0"/>
              <a:buChar char="»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0872788" indent="-1157288" defTabSz="231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1329988" indent="-1157288" defTabSz="231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1787188" indent="-1157288" defTabSz="231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2244388" indent="-1157288" defTabSz="2314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19</a:t>
            </a:r>
            <a:r>
              <a:rPr lang="en-US" altLang="en-US" sz="1800" b="1" baseline="30000" dirty="0">
                <a:solidFill>
                  <a:schemeClr val="bg1"/>
                </a:solidFill>
              </a:rPr>
              <a:t>th</a:t>
            </a:r>
            <a:r>
              <a:rPr lang="en-US" altLang="en-US" sz="1800" b="1" dirty="0">
                <a:solidFill>
                  <a:schemeClr val="bg1"/>
                </a:solidFill>
              </a:rPr>
              <a:t> Congress of the WPA Epidemiology and Public Health Section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Marrakech, Morocco, 12-14 October, 2022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71505" y="3923673"/>
            <a:ext cx="4212920" cy="19082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solidFill>
                  <a:schemeClr val="bg1"/>
                </a:solidFill>
                <a:latin typeface="DrsjlmAdvTTb5929f4c"/>
              </a:rPr>
              <a:t>Presented by</a:t>
            </a:r>
          </a:p>
          <a:p>
            <a:pPr algn="ctr"/>
            <a:endParaRPr lang="en-US" sz="2000" b="1" u="sng" dirty="0">
              <a:solidFill>
                <a:schemeClr val="bg1"/>
              </a:solidFill>
              <a:latin typeface="DrsjlmAdvTTb5929f4c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DrsjlmAdvTTb5929f4c"/>
              </a:rPr>
              <a:t>Chadia Haddad </a:t>
            </a:r>
            <a:r>
              <a:rPr lang="en-US" sz="1600" b="1" dirty="0">
                <a:solidFill>
                  <a:schemeClr val="bg1"/>
                </a:solidFill>
                <a:latin typeface="DrsjlmAdvTTb5929f4c"/>
              </a:rPr>
              <a:t>(PhD)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DrsjlmAdvTTb5929f4c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DrsjlmAdvTTb5929f4c"/>
              </a:rPr>
              <a:t>THURSDAY 13 October 2022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DrsjlmAdvTTb5929f4c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DrsjlmAdvTTb5929f4c"/>
              </a:rPr>
              <a:t>At 4:30 </a:t>
            </a:r>
            <a:r>
              <a:rPr lang="en-US" sz="1400">
                <a:solidFill>
                  <a:schemeClr val="bg1"/>
                </a:solidFill>
                <a:latin typeface="DrsjlmAdvTTb5929f4c"/>
              </a:rPr>
              <a:t>(Morocco Time)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7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953639"/>
            <a:ext cx="9143999" cy="41607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Objectives of the </a:t>
            </a:r>
            <a:r>
              <a:rPr lang="fr-FR" b="1" dirty="0" err="1"/>
              <a:t>study</a:t>
            </a:r>
            <a:r>
              <a:rPr lang="fr-FR" b="1" dirty="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6D43D4-E217-4BE8-82CB-2BCD7CCF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B660-5F7A-7C4B-9F31-D1579B72DBD6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0E0F786-881A-CA8C-D5F0-5ED704BF9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25905"/>
            <a:ext cx="11029615" cy="3678303"/>
          </a:xfrm>
        </p:spPr>
        <p:txBody>
          <a:bodyPr/>
          <a:lstStyle/>
          <a:p>
            <a:r>
              <a:rPr lang="en-US" dirty="0"/>
              <a:t>To validate a diagnostic and screening tool for cognitive disorders among patients with schizophrenia</a:t>
            </a:r>
          </a:p>
          <a:p>
            <a:endParaRPr lang="en-US" dirty="0"/>
          </a:p>
          <a:p>
            <a:r>
              <a:rPr lang="en-US" dirty="0"/>
              <a:t>To evaluate subjective cognitive complaints and related factors among these patients.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2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70B0BD-E741-3D2E-DEB1-5209F0B7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42" y="2013929"/>
            <a:ext cx="6928561" cy="23511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Cross-sectional study </a:t>
            </a:r>
          </a:p>
          <a:p>
            <a:r>
              <a:rPr lang="en-US" dirty="0"/>
              <a:t>Performed at the “Psychiatric Hospital of the Cross – Lebanon (HPC)”, </a:t>
            </a:r>
          </a:p>
          <a:p>
            <a:r>
              <a:rPr lang="en-US" dirty="0"/>
              <a:t>Between July 2019 and March 2020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3644" y="1984344"/>
            <a:ext cx="3365770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Study design  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962" y="1984344"/>
            <a:ext cx="3521413" cy="207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5616102" y="4131155"/>
            <a:ext cx="3365770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Inclusion criteria</a:t>
            </a:r>
          </a:p>
          <a:p>
            <a:pPr algn="ctr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A70B0BD-E741-3D2E-DEB1-5209F0B7F589}"/>
              </a:ext>
            </a:extLst>
          </p:cNvPr>
          <p:cNvSpPr txBox="1">
            <a:spLocks/>
          </p:cNvSpPr>
          <p:nvPr/>
        </p:nvSpPr>
        <p:spPr>
          <a:xfrm>
            <a:off x="5616102" y="4251515"/>
            <a:ext cx="6643992" cy="235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Inpatients </a:t>
            </a:r>
          </a:p>
          <a:p>
            <a:r>
              <a:rPr lang="en-US" dirty="0"/>
              <a:t>Aged between 18-60 years</a:t>
            </a:r>
          </a:p>
          <a:p>
            <a:r>
              <a:rPr lang="en-US" dirty="0"/>
              <a:t>Having an educational level over five years</a:t>
            </a:r>
          </a:p>
          <a:p>
            <a:r>
              <a:rPr lang="en-US" dirty="0"/>
              <a:t>Meeting the “DSM-5 criteria (diagnostic and statistical manual of mental disorders, fifth edition)” for schizophrenia and schizoaffective disorders</a:t>
            </a:r>
          </a:p>
          <a:p>
            <a:r>
              <a:rPr lang="en-US" dirty="0"/>
              <a:t>Being treated with antipsychotics medication and clinically stable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3644" y="4131155"/>
            <a:ext cx="3365770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Participants </a:t>
            </a:r>
          </a:p>
          <a:p>
            <a:pPr algn="ctr"/>
            <a:endParaRPr lang="en-US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A70B0BD-E741-3D2E-DEB1-5209F0B7F589}"/>
              </a:ext>
            </a:extLst>
          </p:cNvPr>
          <p:cNvSpPr txBox="1">
            <a:spLocks/>
          </p:cNvSpPr>
          <p:nvPr/>
        </p:nvSpPr>
        <p:spPr>
          <a:xfrm>
            <a:off x="489625" y="4063937"/>
            <a:ext cx="4642562" cy="235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120 inpatients diagnosed with schizophrenia and schizoaffective disorders </a:t>
            </a:r>
          </a:p>
          <a:p>
            <a:r>
              <a:rPr lang="en-US" dirty="0"/>
              <a:t>60 healthy controls recruited from the staff of the HPC hospital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CC32150-35AC-9604-8BF4-8BD14622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481719"/>
            <a:ext cx="11029950" cy="1014413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68800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B1249-5CCB-5C89-962F-AA90A593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88" y="482978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47B62-61C3-BC1A-BC10-B68112F71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89" y="2104582"/>
            <a:ext cx="11029615" cy="2331639"/>
          </a:xfrm>
        </p:spPr>
        <p:txBody>
          <a:bodyPr/>
          <a:lstStyle/>
          <a:p>
            <a:r>
              <a:rPr lang="en-US" dirty="0"/>
              <a:t>Schizophrenic subjects was selected using a randomized method from a list generated by the computer software</a:t>
            </a:r>
          </a:p>
          <a:p>
            <a:r>
              <a:rPr lang="en-US" dirty="0"/>
              <a:t>Healthy control were matched for age, education and sex with the patients group</a:t>
            </a:r>
          </a:p>
          <a:p>
            <a:r>
              <a:rPr lang="en-US" dirty="0"/>
              <a:t>The ratio of 2:1 was considered when selecting the participants: </a:t>
            </a:r>
          </a:p>
          <a:p>
            <a:pPr lvl="1"/>
            <a:r>
              <a:rPr lang="en-US" dirty="0"/>
              <a:t>120 patients with schizophrenia</a:t>
            </a:r>
          </a:p>
          <a:p>
            <a:pPr lvl="1"/>
            <a:r>
              <a:rPr lang="en-US" dirty="0"/>
              <a:t>60 healthy controls 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1B762543-EF67-7FCB-24BA-44684419D9E8}"/>
              </a:ext>
            </a:extLst>
          </p:cNvPr>
          <p:cNvSpPr/>
          <p:nvPr/>
        </p:nvSpPr>
        <p:spPr>
          <a:xfrm>
            <a:off x="581189" y="1902773"/>
            <a:ext cx="3365770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Selection of participants </a:t>
            </a:r>
          </a:p>
          <a:p>
            <a:pPr algn="ctr"/>
            <a:endParaRPr lang="en-US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D4AC12B-8BDD-1ADC-298C-4DF8313654A2}"/>
              </a:ext>
            </a:extLst>
          </p:cNvPr>
          <p:cNvSpPr/>
          <p:nvPr/>
        </p:nvSpPr>
        <p:spPr>
          <a:xfrm>
            <a:off x="581189" y="4313828"/>
            <a:ext cx="3365770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Procedure</a:t>
            </a:r>
          </a:p>
          <a:p>
            <a:pPr algn="ctr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07E7B32-461F-E073-6380-C003A4A5A909}"/>
              </a:ext>
            </a:extLst>
          </p:cNvPr>
          <p:cNvSpPr txBox="1">
            <a:spLocks/>
          </p:cNvSpPr>
          <p:nvPr/>
        </p:nvSpPr>
        <p:spPr>
          <a:xfrm>
            <a:off x="581189" y="4558614"/>
            <a:ext cx="11029615" cy="2331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independent psychologists assessed the objective cognitive functions among participants </a:t>
            </a:r>
          </a:p>
          <a:p>
            <a:pPr lvl="1"/>
            <a:r>
              <a:rPr lang="en-US" dirty="0"/>
              <a:t>One specialized in the administration of the BACS battery </a:t>
            </a:r>
          </a:p>
          <a:p>
            <a:pPr lvl="1"/>
            <a:r>
              <a:rPr lang="en-US" dirty="0"/>
              <a:t>The other trained in the use of the standard battery</a:t>
            </a:r>
          </a:p>
          <a:p>
            <a:r>
              <a:rPr lang="en-US" dirty="0"/>
              <a:t>The assessment was done on two different days in less than 2 weeks</a:t>
            </a:r>
          </a:p>
          <a:p>
            <a:r>
              <a:rPr lang="en-US" dirty="0"/>
              <a:t>The two evaluators were blind to each other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0CF342C-1160-F907-C6DB-682EB320AE16}"/>
              </a:ext>
            </a:extLst>
          </p:cNvPr>
          <p:cNvSpPr txBox="1">
            <a:spLocks/>
          </p:cNvSpPr>
          <p:nvPr/>
        </p:nvSpPr>
        <p:spPr>
          <a:xfrm>
            <a:off x="581191" y="1931493"/>
            <a:ext cx="11029615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37837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B4470-296D-F21A-309B-3CFA6386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89" y="457558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326E75-73B1-D403-CC47-B7BDD1421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89" y="1707277"/>
            <a:ext cx="11029615" cy="2848951"/>
          </a:xfrm>
        </p:spPr>
        <p:txBody>
          <a:bodyPr/>
          <a:lstStyle/>
          <a:p>
            <a:r>
              <a:rPr lang="en-US" dirty="0"/>
              <a:t>Brief Assessment of Cognition In Schizophrenia (BACS) battery </a:t>
            </a:r>
          </a:p>
          <a:p>
            <a:r>
              <a:rPr lang="en-US" dirty="0"/>
              <a:t>Standard battery (tests designed to examine the same structures as the BACS).</a:t>
            </a:r>
          </a:p>
          <a:p>
            <a:pPr lvl="1"/>
            <a:r>
              <a:rPr lang="en-US" sz="1400" dirty="0"/>
              <a:t>16 item Free and Cued Recall test; Forward and Backward Digit Span Sequencing from the WAIS-IV; Trail Making Test A (TMT-A); Controlled Oral Word Association Test; Digit Symbol Coding from the WAIS-IV; Block Design Test from the WAIS-IV. </a:t>
            </a:r>
          </a:p>
          <a:p>
            <a:r>
              <a:rPr lang="en-US" dirty="0"/>
              <a:t>Montreal Cognitive Assessment (MOCA) test 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25ED357F-A458-BEB4-918C-5CD08DE1F042}"/>
              </a:ext>
            </a:extLst>
          </p:cNvPr>
          <p:cNvSpPr/>
          <p:nvPr/>
        </p:nvSpPr>
        <p:spPr>
          <a:xfrm>
            <a:off x="581189" y="1916421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Tests used to assess cognitive function</a:t>
            </a:r>
          </a:p>
          <a:p>
            <a:pPr algn="ctr"/>
            <a:endParaRPr lang="en-US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805E747-6446-8772-FFFD-54093A733533}"/>
              </a:ext>
            </a:extLst>
          </p:cNvPr>
          <p:cNvSpPr/>
          <p:nvPr/>
        </p:nvSpPr>
        <p:spPr>
          <a:xfrm>
            <a:off x="581189" y="3985717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Scales used</a:t>
            </a:r>
          </a:p>
          <a:p>
            <a:pPr algn="ctr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9446080-A91F-1C2E-55CB-569BED67BA0B}"/>
              </a:ext>
            </a:extLst>
          </p:cNvPr>
          <p:cNvSpPr txBox="1">
            <a:spLocks/>
          </p:cNvSpPr>
          <p:nvPr/>
        </p:nvSpPr>
        <p:spPr>
          <a:xfrm>
            <a:off x="581189" y="4151088"/>
            <a:ext cx="11029615" cy="2848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PANSS	: Positive and Negative Syndrome scale </a:t>
            </a:r>
          </a:p>
          <a:p>
            <a:r>
              <a:rPr lang="en-US" dirty="0"/>
              <a:t>CDSS		: Calgary depression Scale for Schizophrenia</a:t>
            </a:r>
          </a:p>
          <a:p>
            <a:r>
              <a:rPr lang="en-US" dirty="0"/>
              <a:t>IS		: Insight scale for Psychosis</a:t>
            </a:r>
          </a:p>
          <a:p>
            <a:r>
              <a:rPr lang="en-US" dirty="0" err="1"/>
              <a:t>ACSo</a:t>
            </a:r>
            <a:r>
              <a:rPr lang="en-US" dirty="0"/>
              <a:t>		: Self-Assessment of Social Cognitive Impairments</a:t>
            </a:r>
          </a:p>
          <a:p>
            <a:r>
              <a:rPr lang="en-US" dirty="0"/>
              <a:t>SASCCS	: Self-Assessment Scale of Cognitive Complaints in Schizophrenia </a:t>
            </a:r>
          </a:p>
          <a:p>
            <a:r>
              <a:rPr lang="en-US" dirty="0"/>
              <a:t>ADL		: Activities of </a:t>
            </a:r>
            <a:r>
              <a:rPr lang="en-US" dirty="0" err="1"/>
              <a:t>Dailing</a:t>
            </a:r>
            <a:r>
              <a:rPr lang="en-US" dirty="0"/>
              <a:t> Living </a:t>
            </a:r>
          </a:p>
        </p:txBody>
      </p:sp>
    </p:spTree>
    <p:extLst>
      <p:ext uri="{BB962C8B-B14F-4D97-AF65-F5344CB8AC3E}">
        <p14:creationId xmlns:p14="http://schemas.microsoft.com/office/powerpoint/2010/main" val="68756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C4E05-758F-AC2F-0478-9E580FC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8F382-51AA-2012-D273-79249527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672983"/>
            <a:ext cx="11029615" cy="36783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SPSS version 25 software </a:t>
            </a:r>
          </a:p>
          <a:p>
            <a:r>
              <a:rPr lang="en-US" dirty="0"/>
              <a:t>Descriptive analysis of variables (mean ± standard deviation; frequencies and percentages)</a:t>
            </a:r>
          </a:p>
          <a:p>
            <a:r>
              <a:rPr lang="en-US" dirty="0"/>
              <a:t>Factor analysis to confirm the validity of the tests</a:t>
            </a:r>
          </a:p>
          <a:p>
            <a:r>
              <a:rPr lang="en-US" dirty="0"/>
              <a:t>Cronbach's Alpha to test internal consistency</a:t>
            </a:r>
          </a:p>
          <a:p>
            <a:r>
              <a:rPr lang="en-US" dirty="0"/>
              <a:t>Specificity and Sensitivity (ROC curve)</a:t>
            </a:r>
          </a:p>
          <a:p>
            <a:r>
              <a:rPr lang="en-US" dirty="0"/>
              <a:t>Pearson's correlation coefficients to calculate the relationship between the tests used</a:t>
            </a:r>
          </a:p>
          <a:p>
            <a:r>
              <a:rPr lang="en-US" dirty="0"/>
              <a:t>Student's t test for comparing two means and ANOVA for comparing three or more means</a:t>
            </a:r>
          </a:p>
          <a:p>
            <a:r>
              <a:rPr lang="en-US" dirty="0"/>
              <a:t>Multivariable regression analysis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significance threshold was retained at p&lt;0.05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AD56CCF-E3E3-382A-DFDF-C9F603D76B4F}"/>
              </a:ext>
            </a:extLst>
          </p:cNvPr>
          <p:cNvSpPr/>
          <p:nvPr/>
        </p:nvSpPr>
        <p:spPr>
          <a:xfrm>
            <a:off x="581192" y="2015125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Data Analysis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7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801C6-D686-5786-FCCD-4C5EA18A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77936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6B47AF-4294-A1BC-CC98-69B421FE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654961"/>
            <a:ext cx="4877911" cy="367830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Schizophrenia patients </a:t>
            </a:r>
          </a:p>
          <a:p>
            <a:pPr lvl="1"/>
            <a:r>
              <a:rPr lang="en-US" dirty="0"/>
              <a:t>Mean age 48.4 ± 7.6 years</a:t>
            </a:r>
          </a:p>
          <a:p>
            <a:pPr lvl="1"/>
            <a:r>
              <a:rPr lang="en-US" dirty="0"/>
              <a:t>59.2% males</a:t>
            </a:r>
          </a:p>
          <a:p>
            <a:pPr lvl="1"/>
            <a:r>
              <a:rPr lang="en-US" dirty="0"/>
              <a:t>81.9% were single</a:t>
            </a:r>
          </a:p>
          <a:p>
            <a:pPr lvl="1"/>
            <a:r>
              <a:rPr lang="en-US" dirty="0"/>
              <a:t>low monthly income (52.6%)</a:t>
            </a:r>
          </a:p>
          <a:p>
            <a:pPr lvl="1"/>
            <a:r>
              <a:rPr lang="en-US" dirty="0"/>
              <a:t>50% have a secondary level of education</a:t>
            </a:r>
          </a:p>
          <a:p>
            <a:pPr lvl="1"/>
            <a:r>
              <a:rPr lang="en-US" dirty="0"/>
              <a:t>36.5% have a family history of psychiatric illness</a:t>
            </a:r>
          </a:p>
          <a:p>
            <a:pPr lvl="1"/>
            <a:r>
              <a:rPr lang="en-US" dirty="0"/>
              <a:t>Duration of illness was 20.6 ± 12.4 years</a:t>
            </a:r>
          </a:p>
          <a:p>
            <a:pPr lvl="1"/>
            <a:r>
              <a:rPr lang="en-US" dirty="0"/>
              <a:t>Duration of hospitalization was 12.4 ± 8.5 years</a:t>
            </a:r>
          </a:p>
          <a:p>
            <a:endParaRPr lang="en-US" dirty="0"/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C604D29E-E8EA-5EC3-F48F-FC3F8A611C0D}"/>
              </a:ext>
            </a:extLst>
          </p:cNvPr>
          <p:cNvSpPr/>
          <p:nvPr/>
        </p:nvSpPr>
        <p:spPr>
          <a:xfrm>
            <a:off x="581191" y="1937104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Sociodemographic characteristics</a:t>
            </a:r>
          </a:p>
          <a:p>
            <a:pPr algn="ctr"/>
            <a:endParaRPr lang="en-US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B77F8A7-1818-5BAC-4EA6-720B0BB61C7C}"/>
              </a:ext>
            </a:extLst>
          </p:cNvPr>
          <p:cNvSpPr txBox="1">
            <a:spLocks/>
          </p:cNvSpPr>
          <p:nvPr/>
        </p:nvSpPr>
        <p:spPr>
          <a:xfrm>
            <a:off x="6732896" y="2382005"/>
            <a:ext cx="4877911" cy="3125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Healthy controls</a:t>
            </a:r>
          </a:p>
          <a:p>
            <a:pPr lvl="1"/>
            <a:r>
              <a:rPr lang="en-US" dirty="0"/>
              <a:t>was matched with the schizophrenia group according to sex, education level and age</a:t>
            </a:r>
          </a:p>
          <a:p>
            <a:endParaRPr lang="en-US" dirty="0"/>
          </a:p>
          <a:p>
            <a:pPr lvl="1"/>
            <a:r>
              <a:rPr lang="en-US" dirty="0"/>
              <a:t>Married participants with high monthly income and without any psychiatric illness were found in the control group as compared to the patient group.</a:t>
            </a:r>
          </a:p>
        </p:txBody>
      </p:sp>
    </p:spTree>
    <p:extLst>
      <p:ext uri="{BB962C8B-B14F-4D97-AF65-F5344CB8AC3E}">
        <p14:creationId xmlns:p14="http://schemas.microsoft.com/office/powerpoint/2010/main" val="311684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4B37262-6E5C-B847-4269-8C690540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2" y="2834588"/>
            <a:ext cx="11034716" cy="11888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FACB13-3367-A490-1010-F2EE85C0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42" y="492300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25EAEC-8A7C-F934-282B-D03009D50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523183"/>
            <a:ext cx="5010703" cy="3678303"/>
          </a:xfrm>
        </p:spPr>
        <p:txBody>
          <a:bodyPr>
            <a:normAutofit/>
          </a:bodyPr>
          <a:lstStyle/>
          <a:p>
            <a:r>
              <a:rPr lang="en-US" dirty="0"/>
              <a:t>Strong concurrent validity with a standard battery of cognitive Tests</a:t>
            </a:r>
          </a:p>
          <a:p>
            <a:pPr lvl="1"/>
            <a:r>
              <a:rPr lang="en-US" dirty="0"/>
              <a:t>Correlation coefficient = 0.73 in patient and 0.78 in control </a:t>
            </a:r>
          </a:p>
          <a:p>
            <a:r>
              <a:rPr lang="en-US" dirty="0"/>
              <a:t>High internal consistency </a:t>
            </a:r>
          </a:p>
          <a:p>
            <a:pPr lvl="1"/>
            <a:r>
              <a:rPr lang="en-US" dirty="0"/>
              <a:t>Cronbach’s alpha. (0.85)</a:t>
            </a:r>
          </a:p>
          <a:p>
            <a:r>
              <a:rPr lang="en-US" dirty="0"/>
              <a:t>Factor analysis for the BACS have produced a one-factor structure</a:t>
            </a:r>
          </a:p>
          <a:p>
            <a:r>
              <a:rPr lang="en-US" dirty="0"/>
              <a:t>High sensitivity (0.93) and specificity (0.86) to distinguish patients with schizophrenia from healthy controls </a:t>
            </a:r>
          </a:p>
        </p:txBody>
      </p:sp>
      <p:graphicFrame>
        <p:nvGraphicFramePr>
          <p:cNvPr id="5" name="Chart 11">
            <a:extLst>
              <a:ext uri="{FF2B5EF4-FFF2-40B4-BE49-F238E27FC236}">
                <a16:creationId xmlns:a16="http://schemas.microsoft.com/office/drawing/2014/main" id="{8ADEB506-AC3A-9AB6-F5ED-9AB46BA4B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09283"/>
              </p:ext>
            </p:extLst>
          </p:nvPr>
        </p:nvGraphicFramePr>
        <p:xfrm>
          <a:off x="5851202" y="2268883"/>
          <a:ext cx="5943600" cy="393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CCDAAA6-4906-FF4D-4504-C01275B47DFA}"/>
              </a:ext>
            </a:extLst>
          </p:cNvPr>
          <p:cNvSpPr/>
          <p:nvPr/>
        </p:nvSpPr>
        <p:spPr>
          <a:xfrm>
            <a:off x="10449974" y="2610675"/>
            <a:ext cx="1313446" cy="32032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DB654338-F472-E24E-3CA1-FB7464EB7EF2}"/>
              </a:ext>
            </a:extLst>
          </p:cNvPr>
          <p:cNvSpPr/>
          <p:nvPr/>
        </p:nvSpPr>
        <p:spPr>
          <a:xfrm rot="16200000">
            <a:off x="8150760" y="3492024"/>
            <a:ext cx="341194" cy="371974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15D7351-6D25-31F1-E622-730A2D87714D}"/>
              </a:ext>
            </a:extLst>
          </p:cNvPr>
          <p:cNvSpPr/>
          <p:nvPr/>
        </p:nvSpPr>
        <p:spPr>
          <a:xfrm>
            <a:off x="7697463" y="2538864"/>
            <a:ext cx="545910" cy="24698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28B3DA-7CDE-C0E3-4C96-C04B9B049333}"/>
              </a:ext>
            </a:extLst>
          </p:cNvPr>
          <p:cNvSpPr/>
          <p:nvPr/>
        </p:nvSpPr>
        <p:spPr>
          <a:xfrm>
            <a:off x="578642" y="1938142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Validation of the BACS battery </a:t>
            </a:r>
          </a:p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4A8C4E-AB56-7185-C33C-683BBA8E1C7D}"/>
              </a:ext>
            </a:extLst>
          </p:cNvPr>
          <p:cNvSpPr/>
          <p:nvPr/>
        </p:nvSpPr>
        <p:spPr>
          <a:xfrm>
            <a:off x="336645" y="6360191"/>
            <a:ext cx="11518710" cy="4308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Salameh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Hallit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S, Obeid S, Haddad G, Clément JP,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B. Cross-cultural adaptation and validation of the Arabic version of the BACS scale (the brief assessment of cognition in schizophrenia) among chronic schizophrenic inpatients. BMC psychiatry. 2021 Dec;21(1):1-2.</a:t>
            </a:r>
            <a:endParaRPr lang="en-US" sz="11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91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24793-7E9A-0758-BF2A-0A4464A8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42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23F1951-7229-1763-5CAD-89C281C5B0D7}"/>
              </a:ext>
            </a:extLst>
          </p:cNvPr>
          <p:cNvSpPr/>
          <p:nvPr/>
        </p:nvSpPr>
        <p:spPr>
          <a:xfrm>
            <a:off x="419968" y="1871448"/>
            <a:ext cx="3908924" cy="271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Validation of the MOCA test </a:t>
            </a:r>
          </a:p>
          <a:p>
            <a:pPr algn="ctr"/>
            <a:endParaRPr lang="en-US" sz="1600" dirty="0"/>
          </a:p>
        </p:txBody>
      </p:sp>
      <p:graphicFrame>
        <p:nvGraphicFramePr>
          <p:cNvPr id="5" name="Chart 2">
            <a:extLst>
              <a:ext uri="{FF2B5EF4-FFF2-40B4-BE49-F238E27FC236}">
                <a16:creationId xmlns:a16="http://schemas.microsoft.com/office/drawing/2014/main" id="{35AA4D3F-119D-503E-D389-5261CBF2C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770186"/>
              </p:ext>
            </p:extLst>
          </p:nvPr>
        </p:nvGraphicFramePr>
        <p:xfrm>
          <a:off x="6346209" y="2214470"/>
          <a:ext cx="5262049" cy="4077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95F41F0-8382-073E-9325-1DAD68AE7114}"/>
              </a:ext>
            </a:extLst>
          </p:cNvPr>
          <p:cNvSpPr txBox="1">
            <a:spLocks/>
          </p:cNvSpPr>
          <p:nvPr/>
        </p:nvSpPr>
        <p:spPr>
          <a:xfrm>
            <a:off x="419968" y="2083152"/>
            <a:ext cx="5926238" cy="4340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Strong concurrent validity with the BACS test </a:t>
            </a:r>
          </a:p>
          <a:p>
            <a:pPr lvl="1"/>
            <a:r>
              <a:rPr lang="en-US" dirty="0"/>
              <a:t>Correlation coefficient = 0.72 </a:t>
            </a:r>
          </a:p>
          <a:p>
            <a:r>
              <a:rPr lang="en-US" b="1" dirty="0"/>
              <a:t>High internal consistency </a:t>
            </a:r>
          </a:p>
          <a:p>
            <a:pPr lvl="1"/>
            <a:r>
              <a:rPr lang="en-US" dirty="0"/>
              <a:t>Cronbach’s alpha. (0.79)</a:t>
            </a:r>
          </a:p>
          <a:p>
            <a:r>
              <a:rPr lang="en-US" b="1" dirty="0"/>
              <a:t>Factor analysis </a:t>
            </a:r>
            <a:r>
              <a:rPr lang="en-US" dirty="0"/>
              <a:t>for the BACS have produced a one-factor structure</a:t>
            </a:r>
          </a:p>
          <a:p>
            <a:r>
              <a:rPr lang="en-US" b="1" dirty="0"/>
              <a:t>High sensitivity and specificity </a:t>
            </a:r>
            <a:r>
              <a:rPr lang="en-US" dirty="0"/>
              <a:t>of MoCA screening tool to detect </a:t>
            </a:r>
          </a:p>
          <a:p>
            <a:pPr lvl="1"/>
            <a:r>
              <a:rPr lang="en-US" dirty="0"/>
              <a:t>Mild (se=0.81; </a:t>
            </a:r>
            <a:r>
              <a:rPr lang="en-US" dirty="0" err="1"/>
              <a:t>sp</a:t>
            </a:r>
            <a:r>
              <a:rPr lang="en-US" dirty="0"/>
              <a:t>=0.75), </a:t>
            </a:r>
          </a:p>
          <a:p>
            <a:pPr lvl="1"/>
            <a:r>
              <a:rPr lang="en-US" dirty="0"/>
              <a:t>Moderate (se=0.81; </a:t>
            </a:r>
            <a:r>
              <a:rPr lang="en-US" dirty="0" err="1"/>
              <a:t>sp</a:t>
            </a:r>
            <a:r>
              <a:rPr lang="en-US" dirty="0"/>
              <a:t>=0.81), </a:t>
            </a:r>
          </a:p>
          <a:p>
            <a:pPr lvl="1"/>
            <a:r>
              <a:rPr lang="en-US" dirty="0"/>
              <a:t>Severe (se=0.93; </a:t>
            </a:r>
            <a:r>
              <a:rPr lang="en-US" dirty="0" err="1"/>
              <a:t>sp</a:t>
            </a:r>
            <a:r>
              <a:rPr lang="en-US" dirty="0"/>
              <a:t>=0.85) cognitive impairments in schizophrenia </a:t>
            </a:r>
          </a:p>
          <a:p>
            <a:r>
              <a:rPr lang="en-US" b="1" dirty="0"/>
              <a:t>Regression analysis:</a:t>
            </a:r>
          </a:p>
          <a:p>
            <a:pPr lvl="1"/>
            <a:r>
              <a:rPr lang="en-US" dirty="0"/>
              <a:t>Higher objective cognition (higher BACS) (B =.09, p &lt; .001) was significantly associated with a higher MoCA total</a:t>
            </a:r>
          </a:p>
          <a:p>
            <a:pPr lvl="1"/>
            <a:r>
              <a:rPr lang="en-US" dirty="0"/>
              <a:t>Higher depression (B= .18, p = .02) and higher total PANSS score (B= .04, p = .01) were significantly associated with lower MoCA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0FB4F-AC5A-D199-4410-138C9758724F}"/>
              </a:ext>
            </a:extLst>
          </p:cNvPr>
          <p:cNvSpPr/>
          <p:nvPr/>
        </p:nvSpPr>
        <p:spPr>
          <a:xfrm>
            <a:off x="419968" y="6365699"/>
            <a:ext cx="11188290" cy="4308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Salameh P, Sacre H, Clément JP,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B. The use of the Montreal Cognitive Assessment (MoCA) screening tool to evaluate cognitive deficits in Lebanese in-patients with schizophrenia. Asian Journal of Psychiatry. 2022 Apr 1;70:103029.</a:t>
            </a:r>
            <a:endParaRPr lang="en-US" sz="11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8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34F13-F4A6-2886-B824-42CA2F60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4736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31CC53-8FF2-5C80-C730-A9C9CD7B3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75318"/>
            <a:ext cx="4645901" cy="41898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schizophrenia group scored significantly higher mean than the healthy controls in all social cognitive complaint tests</a:t>
            </a:r>
          </a:p>
          <a:p>
            <a:endParaRPr lang="en-US" dirty="0"/>
          </a:p>
          <a:p>
            <a:r>
              <a:rPr lang="en-US" b="1" dirty="0"/>
              <a:t>Regression analysis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Higher objective cognition (Beta = 0.08, p = 0.001) was associated with lower total social cognitive complaints.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Higher depression (Beta = 0.38, p = 0.04) was significantly associated with higher social cognitive complaints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Insight and PANSS were not related to social cognitive complaint</a:t>
            </a:r>
          </a:p>
        </p:txBody>
      </p:sp>
      <p:graphicFrame>
        <p:nvGraphicFramePr>
          <p:cNvPr id="4" name="Chart 7">
            <a:extLst>
              <a:ext uri="{FF2B5EF4-FFF2-40B4-BE49-F238E27FC236}">
                <a16:creationId xmlns:a16="http://schemas.microsoft.com/office/drawing/2014/main" id="{E818398B-F3E7-DD76-FF05-16ECAB14C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415353"/>
              </p:ext>
            </p:extLst>
          </p:nvPr>
        </p:nvGraphicFramePr>
        <p:xfrm>
          <a:off x="5672555" y="2895490"/>
          <a:ext cx="5938253" cy="324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9E90CF7-88DD-5AE8-3EB3-C877D3766BDB}"/>
              </a:ext>
            </a:extLst>
          </p:cNvPr>
          <p:cNvSpPr/>
          <p:nvPr/>
        </p:nvSpPr>
        <p:spPr>
          <a:xfrm>
            <a:off x="581192" y="1944577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Social cognitive complaint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8762C4-80B1-59F8-419F-8491E245C7EE}"/>
              </a:ext>
            </a:extLst>
          </p:cNvPr>
          <p:cNvSpPr/>
          <p:nvPr/>
        </p:nvSpPr>
        <p:spPr>
          <a:xfrm>
            <a:off x="353093" y="6439306"/>
            <a:ext cx="11257715" cy="4154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Salameh 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Hallit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 S, Sacre H, Clément JP,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 B. Self-assessment of social cognition in a sample of Lebanese in-patients with schizophrenia. Schizophrenia Research: Cognition. 2021 Dec 1;26:100207.</a:t>
            </a:r>
          </a:p>
        </p:txBody>
      </p:sp>
    </p:spTree>
    <p:extLst>
      <p:ext uri="{BB962C8B-B14F-4D97-AF65-F5344CB8AC3E}">
        <p14:creationId xmlns:p14="http://schemas.microsoft.com/office/powerpoint/2010/main" val="374657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089C73-6B03-2CDB-4E76-E8E6EC40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4C02A-9D35-B440-917E-A83DCE03D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31" y="2387201"/>
            <a:ext cx="5016436" cy="39227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Schizophrenia group scored significantly lower mean composite score than the healthy controls in SCC and neurocognition tests in all domains</a:t>
            </a:r>
          </a:p>
          <a:p>
            <a:endParaRPr lang="en-US" dirty="0"/>
          </a:p>
          <a:p>
            <a:r>
              <a:rPr lang="en-US" b="1" dirty="0"/>
              <a:t>Regression analysis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The BACS total score (beta = −.06, p = .04) and higher autonomy (beta = − 6.35, p = .001) was significantly associated with lower SCC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The PANSS general psychopathology (beta = .29, p = .003) and higher depression (beta = .75, p = .003) were significantly associated with higher SCC. 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A1FCCBA5-1D50-AF07-98AA-808387F94B6A}"/>
              </a:ext>
            </a:extLst>
          </p:cNvPr>
          <p:cNvSpPr/>
          <p:nvPr/>
        </p:nvSpPr>
        <p:spPr>
          <a:xfrm>
            <a:off x="581192" y="1944577"/>
            <a:ext cx="3908924" cy="3307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Subjective cognitive complaint (SCC)</a:t>
            </a:r>
          </a:p>
          <a:p>
            <a:pPr algn="ctr"/>
            <a:endParaRPr lang="en-US" dirty="0"/>
          </a:p>
        </p:txBody>
      </p:sp>
      <p:graphicFrame>
        <p:nvGraphicFramePr>
          <p:cNvPr id="5" name="Chart 2">
            <a:extLst>
              <a:ext uri="{FF2B5EF4-FFF2-40B4-BE49-F238E27FC236}">
                <a16:creationId xmlns:a16="http://schemas.microsoft.com/office/drawing/2014/main" id="{C5C07D3B-2206-8AFA-8E40-928C13496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397930"/>
              </p:ext>
            </p:extLst>
          </p:nvPr>
        </p:nvGraphicFramePr>
        <p:xfrm>
          <a:off x="5548922" y="2509424"/>
          <a:ext cx="6139447" cy="367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480FCB4-923E-FDE8-5562-AD251F1AE64E}"/>
              </a:ext>
            </a:extLst>
          </p:cNvPr>
          <p:cNvSpPr/>
          <p:nvPr/>
        </p:nvSpPr>
        <p:spPr>
          <a:xfrm>
            <a:off x="430654" y="6421834"/>
            <a:ext cx="11257715" cy="4154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Haddad C, Salameh P, Sacre H,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Clément JP,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Calvet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Subjective cognitive complaints and relations to objective cognitive performance among Lebanese patients with schizophrenia. BMC psychiatry. 2021 Dec;21(1):1-4.</a:t>
            </a:r>
          </a:p>
        </p:txBody>
      </p:sp>
    </p:spTree>
    <p:extLst>
      <p:ext uri="{BB962C8B-B14F-4D97-AF65-F5344CB8AC3E}">
        <p14:creationId xmlns:p14="http://schemas.microsoft.com/office/powerpoint/2010/main" val="90488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519276"/>
            <a:ext cx="11029616" cy="1013800"/>
          </a:xfrm>
        </p:spPr>
        <p:txBody>
          <a:bodyPr/>
          <a:lstStyle/>
          <a:p>
            <a:r>
              <a:rPr lang="en-US" dirty="0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828800"/>
            <a:ext cx="11029615" cy="5029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Schizophrenia is a mental disorder </a:t>
            </a:r>
            <a:r>
              <a:rPr lang="en-US" b="1" dirty="0"/>
              <a:t>characterized by</a:t>
            </a:r>
            <a:r>
              <a:rPr lang="en-US" dirty="0"/>
              <a:t> disruptions in thought processes, perceptions, emotional responsiveness, and social interactions</a:t>
            </a:r>
          </a:p>
          <a:p>
            <a:endParaRPr lang="en-US" dirty="0"/>
          </a:p>
          <a:p>
            <a:r>
              <a:rPr lang="en-US" dirty="0"/>
              <a:t>Schizophrenia is typically a persistent disease and can be severe and disabling</a:t>
            </a:r>
          </a:p>
          <a:p>
            <a:endParaRPr lang="en-US" u="sng" dirty="0"/>
          </a:p>
          <a:p>
            <a:r>
              <a:rPr lang="en-US" u="sng" dirty="0"/>
              <a:t>Symptoms of schizophrenia </a:t>
            </a:r>
          </a:p>
          <a:p>
            <a:pPr lvl="1"/>
            <a:r>
              <a:rPr lang="en-US" dirty="0"/>
              <a:t>Positive symptoms		: hallucinations, delusions, and thought disorder </a:t>
            </a:r>
          </a:p>
          <a:p>
            <a:pPr lvl="1"/>
            <a:r>
              <a:rPr lang="en-US" dirty="0"/>
              <a:t>Negative symptoms 	: reduced expression of emotions, reduced motivation to accomplish goals, difficulty in social 						relationships</a:t>
            </a:r>
          </a:p>
          <a:p>
            <a:r>
              <a:rPr lang="en-US" dirty="0"/>
              <a:t>The worldwide prevalence of schizophrenia is between 0.7 - 1%.</a:t>
            </a:r>
          </a:p>
          <a:p>
            <a:r>
              <a:rPr lang="en-US" dirty="0"/>
              <a:t>Starts at an early age between 18 – 25 years old</a:t>
            </a:r>
          </a:p>
          <a:p>
            <a:r>
              <a:rPr lang="en-US" dirty="0"/>
              <a:t>Occurs more often in males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429"/>
          <a:stretch/>
        </p:blipFill>
        <p:spPr>
          <a:xfrm>
            <a:off x="8886656" y="2414353"/>
            <a:ext cx="2724150" cy="19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6F115-D599-0BDB-9286-A34E53E2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2C181C-1070-A224-6D4C-57C23C0D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91" y="1521196"/>
            <a:ext cx="11029615" cy="3678303"/>
          </a:xfrm>
        </p:spPr>
        <p:txBody>
          <a:bodyPr/>
          <a:lstStyle/>
          <a:p>
            <a:r>
              <a:rPr lang="en-US" dirty="0"/>
              <a:t>Strong concurrent validity</a:t>
            </a:r>
          </a:p>
          <a:p>
            <a:r>
              <a:rPr lang="en-US" dirty="0"/>
              <a:t>High internal consistency</a:t>
            </a:r>
          </a:p>
          <a:p>
            <a:r>
              <a:rPr lang="en-US" dirty="0"/>
              <a:t>A good ability to detect cognitive impairments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CBA0C0C5-EB5D-2947-CC59-9C61231EFA7D}"/>
              </a:ext>
            </a:extLst>
          </p:cNvPr>
          <p:cNvSpPr/>
          <p:nvPr/>
        </p:nvSpPr>
        <p:spPr>
          <a:xfrm>
            <a:off x="581192" y="1959429"/>
            <a:ext cx="6489079" cy="4898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Validation of diagnostic tools (BACS) and screening tools (MoCA)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8CEA8626-E302-B183-B4F3-B21A01541601}"/>
              </a:ext>
            </a:extLst>
          </p:cNvPr>
          <p:cNvSpPr/>
          <p:nvPr/>
        </p:nvSpPr>
        <p:spPr>
          <a:xfrm>
            <a:off x="581191" y="4163785"/>
            <a:ext cx="6489079" cy="4898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Subjective cognitive complaints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FBF8585-D309-9850-D063-C3DFC46C6B80}"/>
              </a:ext>
            </a:extLst>
          </p:cNvPr>
          <p:cNvSpPr txBox="1">
            <a:spLocks/>
          </p:cNvSpPr>
          <p:nvPr/>
        </p:nvSpPr>
        <p:spPr>
          <a:xfrm>
            <a:off x="581191" y="3798580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Patients could subjectively express their cognitive functioning</a:t>
            </a:r>
          </a:p>
          <a:p>
            <a:r>
              <a:rPr lang="en-US" dirty="0"/>
              <a:t>Relationship between cognitive complaints and objective cognition</a:t>
            </a:r>
          </a:p>
          <a:p>
            <a:r>
              <a:rPr lang="en-US" dirty="0"/>
              <a:t>Psychopathological symptoms and depression were associated with cognitive complaints</a:t>
            </a:r>
          </a:p>
          <a:p>
            <a:r>
              <a:rPr lang="en-US" dirty="0"/>
              <a:t>No relationship existed between subjective cognitive complaint and Insight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3297D5AE-42CC-5448-39AF-5F40210FD035}"/>
              </a:ext>
            </a:extLst>
          </p:cNvPr>
          <p:cNvSpPr/>
          <p:nvPr/>
        </p:nvSpPr>
        <p:spPr>
          <a:xfrm>
            <a:off x="8915399" y="1959429"/>
            <a:ext cx="1009650" cy="4720190"/>
          </a:xfrm>
          <a:prstGeom prst="rightBrace">
            <a:avLst/>
          </a:prstGeom>
          <a:ln>
            <a:solidFill>
              <a:srgbClr val="4590B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8061FDD-19ED-AEB7-AA25-16104BCE1D42}"/>
              </a:ext>
            </a:extLst>
          </p:cNvPr>
          <p:cNvSpPr txBox="1">
            <a:spLocks/>
          </p:cNvSpPr>
          <p:nvPr/>
        </p:nvSpPr>
        <p:spPr>
          <a:xfrm>
            <a:off x="9925049" y="2569561"/>
            <a:ext cx="1997530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dirty="0"/>
              <a:t>The results were comparable to other studies found in the literature </a:t>
            </a:r>
          </a:p>
        </p:txBody>
      </p:sp>
    </p:spTree>
    <p:extLst>
      <p:ext uri="{BB962C8B-B14F-4D97-AF65-F5344CB8AC3E}">
        <p14:creationId xmlns:p14="http://schemas.microsoft.com/office/powerpoint/2010/main" val="2393497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955EF-DEDE-BE94-3FA1-05AC145F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Limitations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141F68-FC2B-1EB9-34EF-E112358D4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818546"/>
            <a:ext cx="11029616" cy="4810854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Cross sectional type of the study </a:t>
            </a:r>
          </a:p>
          <a:p>
            <a:pPr lvl="1"/>
            <a:r>
              <a:rPr lang="en-US" sz="1800" dirty="0"/>
              <a:t>Difficult to infer causal relationships</a:t>
            </a:r>
          </a:p>
          <a:p>
            <a:r>
              <a:rPr lang="en-US" sz="2000" b="1" dirty="0"/>
              <a:t>Sample size</a:t>
            </a:r>
          </a:p>
          <a:p>
            <a:pPr lvl="1"/>
            <a:r>
              <a:rPr lang="en-US" sz="1800" dirty="0"/>
              <a:t>Limited sample size, the study’s findings could not be generalized to the whole population</a:t>
            </a:r>
          </a:p>
          <a:p>
            <a:r>
              <a:rPr lang="en-US" sz="2000" b="1" dirty="0"/>
              <a:t>Selection bias</a:t>
            </a:r>
            <a:r>
              <a:rPr lang="en-US" sz="2000" dirty="0"/>
              <a:t>: the sample consists of chronic hospitalized patients whose cognitive functioning could be seriously impaired</a:t>
            </a:r>
          </a:p>
          <a:p>
            <a:r>
              <a:rPr lang="en-US" sz="2000" b="1" dirty="0"/>
              <a:t>Information bias</a:t>
            </a:r>
            <a:r>
              <a:rPr lang="en-US" sz="2000" dirty="0"/>
              <a:t>: information was self-reported by participants</a:t>
            </a:r>
          </a:p>
          <a:p>
            <a:r>
              <a:rPr lang="en-US" sz="2000" b="1" dirty="0"/>
              <a:t>Confounding bias: </a:t>
            </a:r>
            <a:r>
              <a:rPr lang="en-US" sz="2000" dirty="0"/>
              <a:t>factors related to cognition that could not be tested (e.g. Global assessment of functioning)</a:t>
            </a:r>
          </a:p>
          <a:p>
            <a:r>
              <a:rPr lang="en-US" sz="2000" dirty="0"/>
              <a:t>The responses of schizophrenic patients may be affected by the severity of their disease</a:t>
            </a:r>
          </a:p>
          <a:p>
            <a:r>
              <a:rPr lang="en-US" sz="2000" dirty="0"/>
              <a:t>Fatigability bias, particularly in patients</a:t>
            </a:r>
          </a:p>
          <a:p>
            <a:r>
              <a:rPr lang="en-US" sz="2000" dirty="0"/>
              <a:t>Some tests used were not validated in Lebanon</a:t>
            </a:r>
          </a:p>
        </p:txBody>
      </p:sp>
    </p:spTree>
    <p:extLst>
      <p:ext uri="{BB962C8B-B14F-4D97-AF65-F5344CB8AC3E}">
        <p14:creationId xmlns:p14="http://schemas.microsoft.com/office/powerpoint/2010/main" val="282599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EFAF4-9107-43F6-8B1A-AD056998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49942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Perspective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D5D5E9-B798-F57F-E09D-493F7EAD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63742"/>
            <a:ext cx="11029615" cy="3678303"/>
          </a:xfrm>
        </p:spPr>
        <p:txBody>
          <a:bodyPr/>
          <a:lstStyle/>
          <a:p>
            <a:r>
              <a:rPr lang="en-US" dirty="0"/>
              <a:t>Initiate the use of the BACS battery and the </a:t>
            </a:r>
            <a:r>
              <a:rPr lang="en-US" dirty="0" err="1"/>
              <a:t>MoCa</a:t>
            </a:r>
            <a:r>
              <a:rPr lang="en-US" dirty="0"/>
              <a:t> tool in the evaluation of cognitive disorders</a:t>
            </a:r>
          </a:p>
          <a:p>
            <a:r>
              <a:rPr lang="en-US" dirty="0"/>
              <a:t>Assessment of cognitive complaints (self-assessment of cognitive deficits)</a:t>
            </a:r>
          </a:p>
          <a:p>
            <a:r>
              <a:rPr lang="en-US" dirty="0"/>
              <a:t>Consider depressive affects when assessing cognitive functions </a:t>
            </a:r>
          </a:p>
          <a:p>
            <a:r>
              <a:rPr lang="en-US" dirty="0"/>
              <a:t>Studying Insight among patients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88DCC9BB-CBFB-DCA5-10C7-56518F655FF6}"/>
              </a:ext>
            </a:extLst>
          </p:cNvPr>
          <p:cNvSpPr/>
          <p:nvPr/>
        </p:nvSpPr>
        <p:spPr>
          <a:xfrm>
            <a:off x="581192" y="2044870"/>
            <a:ext cx="2409658" cy="317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Short term  </a:t>
            </a:r>
          </a:p>
          <a:p>
            <a:pPr algn="ctr"/>
            <a:endParaRPr lang="en-US" sz="16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68EDE7A-7483-73A4-0B27-20F952BBE6A5}"/>
              </a:ext>
            </a:extLst>
          </p:cNvPr>
          <p:cNvSpPr/>
          <p:nvPr/>
        </p:nvSpPr>
        <p:spPr>
          <a:xfrm>
            <a:off x="581192" y="4337136"/>
            <a:ext cx="2409658" cy="317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Long term   </a:t>
            </a:r>
          </a:p>
          <a:p>
            <a:pPr algn="ctr"/>
            <a:endParaRPr lang="en-US" sz="16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38A5C49-5611-999A-9E0B-E62866EC41B1}"/>
              </a:ext>
            </a:extLst>
          </p:cNvPr>
          <p:cNvSpPr txBox="1">
            <a:spLocks/>
          </p:cNvSpPr>
          <p:nvPr/>
        </p:nvSpPr>
        <p:spPr>
          <a:xfrm>
            <a:off x="581192" y="4337136"/>
            <a:ext cx="11029615" cy="265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Initiate The Clinicians In Psychiatric Hospitals To Assess Cognitive Functions </a:t>
            </a:r>
          </a:p>
          <a:p>
            <a:r>
              <a:rPr lang="en-US" dirty="0"/>
              <a:t>Set Up Psychosocial Rehabilitation Programs: </a:t>
            </a:r>
          </a:p>
          <a:p>
            <a:pPr lvl="1"/>
            <a:r>
              <a:rPr lang="en-US" dirty="0"/>
              <a:t>Include cognitive rehabilitation strategies in the treatment plan of patients with schizophrenia</a:t>
            </a:r>
          </a:p>
        </p:txBody>
      </p:sp>
    </p:spTree>
    <p:extLst>
      <p:ext uri="{BB962C8B-B14F-4D97-AF65-F5344CB8AC3E}">
        <p14:creationId xmlns:p14="http://schemas.microsoft.com/office/powerpoint/2010/main" val="695717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C1A68-3D70-3D59-0F23-167B315B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747170-CF79-446B-9551-93E63FDC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932846"/>
            <a:ext cx="11029615" cy="4677504"/>
          </a:xfrm>
        </p:spPr>
        <p:txBody>
          <a:bodyPr>
            <a:normAutofit/>
          </a:bodyPr>
          <a:lstStyle/>
          <a:p>
            <a:r>
              <a:rPr lang="en-US" dirty="0"/>
              <a:t>BACS battery Arabic version is a reliable and useful tool to measure objective cognitive functions among patients with schizophrenia</a:t>
            </a:r>
          </a:p>
          <a:p>
            <a:endParaRPr lang="en-US" dirty="0"/>
          </a:p>
          <a:p>
            <a:r>
              <a:rPr lang="en-US" dirty="0"/>
              <a:t>MoCA screening tool is a useful tool for the rapid screening of cognitive disorders in patients with schizophrenia</a:t>
            </a:r>
          </a:p>
          <a:p>
            <a:endParaRPr lang="en-US" dirty="0"/>
          </a:p>
          <a:p>
            <a:r>
              <a:rPr lang="en-US" dirty="0"/>
              <a:t>Schizophrenic patients complain about their cognition and can estimate their cognitive impairment, independent of their level of insight</a:t>
            </a:r>
          </a:p>
          <a:p>
            <a:endParaRPr lang="en-US" dirty="0"/>
          </a:p>
          <a:p>
            <a:r>
              <a:rPr lang="en-US" dirty="0"/>
              <a:t>Social cognitive complaints and subjective cognitive complaints are related to depressive symptoms</a:t>
            </a:r>
          </a:p>
          <a:p>
            <a:pPr lvl="1"/>
            <a:r>
              <a:rPr lang="en-US" dirty="0"/>
              <a:t>This aspect should be studied with the clinical symptomatology of the disease</a:t>
            </a:r>
          </a:p>
        </p:txBody>
      </p:sp>
    </p:spTree>
    <p:extLst>
      <p:ext uri="{BB962C8B-B14F-4D97-AF65-F5344CB8AC3E}">
        <p14:creationId xmlns:p14="http://schemas.microsoft.com/office/powerpoint/2010/main" val="333285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B660-5F7A-7C4B-9F31-D1579B72DBD6}" type="slidenum">
              <a:rPr lang="fr-FR" smtClean="0"/>
              <a:pPr/>
              <a:t>24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>
          <a:xfrm>
            <a:off x="1524000" y="752453"/>
            <a:ext cx="9144000" cy="2676548"/>
            <a:chOff x="0" y="0"/>
            <a:chExt cx="9525000" cy="495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0"/>
              <a:ext cx="2438400" cy="2387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505200" cy="238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0"/>
              <a:ext cx="3581400" cy="2387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87600"/>
              <a:ext cx="3505200" cy="2565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0" y="2387600"/>
              <a:ext cx="2438400" cy="2565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2387600"/>
              <a:ext cx="3581400" cy="256540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357676" y="3665462"/>
            <a:ext cx="7476648" cy="20005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</a:t>
            </a:r>
            <a:r>
              <a:rPr lang="fr-FR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r>
              <a:rPr lang="fr-FR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for </a:t>
            </a:r>
            <a:r>
              <a:rPr lang="fr-FR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your</a:t>
            </a:r>
            <a:r>
              <a:rPr lang="fr-FR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attention</a:t>
            </a:r>
          </a:p>
          <a:p>
            <a:pPr algn="ctr"/>
            <a:r>
              <a:rPr lang="fr-F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fr-FR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contact : Chadia_9@hotmail.com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618855" y="6052051"/>
            <a:ext cx="7351940" cy="752452"/>
            <a:chOff x="1705467" y="5535323"/>
            <a:chExt cx="7250548" cy="1009622"/>
          </a:xfrm>
        </p:grpSpPr>
        <p:pic>
          <p:nvPicPr>
            <p:cNvPr id="16" name="Imag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467" y="5607103"/>
              <a:ext cx="1513238" cy="73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Z:\NEW\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296" y="5612229"/>
              <a:ext cx="1035719" cy="79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logo IENT (tiff).tif                                           002D1CB5Macintosh HD                   C3E35EB6: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893" y="5557798"/>
              <a:ext cx="867660" cy="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C:\Users\benjamin\page 50\Capture CH Esquirol.JPG">
              <a:extLst>
                <a:ext uri="{FF2B5EF4-FFF2-40B4-BE49-F238E27FC236}">
                  <a16:creationId xmlns:a16="http://schemas.microsoft.com/office/drawing/2014/main" id="{A175EADC-F951-45DB-9420-9E3573A68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6F6FE"/>
                </a:clrFrom>
                <a:clrTo>
                  <a:srgbClr val="F6F6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902" y="5535323"/>
              <a:ext cx="710688" cy="1009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MOVE - Institut de Recherche pour Le Développement - MOV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905" y="5557556"/>
              <a:ext cx="1239587" cy="93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28904" y="5570261"/>
              <a:ext cx="1097980" cy="88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95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473556"/>
            <a:ext cx="11029616" cy="1013800"/>
          </a:xfrm>
        </p:spPr>
        <p:txBody>
          <a:bodyPr/>
          <a:lstStyle/>
          <a:p>
            <a:r>
              <a:rPr lang="en-US" dirty="0"/>
              <a:t>Epidemiology of Schizophrenia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876927"/>
            <a:ext cx="6609806" cy="247230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In Arab Countries </a:t>
            </a:r>
          </a:p>
          <a:p>
            <a:r>
              <a:rPr lang="en-US" dirty="0"/>
              <a:t>Prevalence of psychotic disorders: between 0.7% and 5.6% without gender difference. </a:t>
            </a:r>
            <a:r>
              <a:rPr lang="en-US" sz="1200" dirty="0">
                <a:solidFill>
                  <a:srgbClr val="0070C0"/>
                </a:solidFill>
              </a:rPr>
              <a:t>(Ref: Saab R, Moussaoui D, </a:t>
            </a:r>
            <a:r>
              <a:rPr lang="en-US" sz="1200" dirty="0" err="1">
                <a:solidFill>
                  <a:srgbClr val="0070C0"/>
                </a:solidFill>
              </a:rPr>
              <a:t>Tabet</a:t>
            </a:r>
            <a:r>
              <a:rPr lang="en-US" sz="1200" dirty="0">
                <a:solidFill>
                  <a:srgbClr val="0070C0"/>
                </a:solidFill>
              </a:rPr>
              <a:t> CC, El </a:t>
            </a:r>
            <a:r>
              <a:rPr lang="en-US" sz="1200" dirty="0" err="1">
                <a:solidFill>
                  <a:srgbClr val="0070C0"/>
                </a:solidFill>
              </a:rPr>
              <a:t>Hamaoui</a:t>
            </a:r>
            <a:r>
              <a:rPr lang="en-US" sz="1200" dirty="0">
                <a:solidFill>
                  <a:srgbClr val="0070C0"/>
                </a:solidFill>
              </a:rPr>
              <a:t> Y, </a:t>
            </a:r>
            <a:r>
              <a:rPr lang="en-US" sz="1200" dirty="0" err="1">
                <a:solidFill>
                  <a:srgbClr val="0070C0"/>
                </a:solidFill>
              </a:rPr>
              <a:t>Salamoun</a:t>
            </a:r>
            <a:r>
              <a:rPr lang="en-US" sz="1200" dirty="0">
                <a:solidFill>
                  <a:srgbClr val="0070C0"/>
                </a:solidFill>
              </a:rPr>
              <a:t> MM, </a:t>
            </a:r>
            <a:r>
              <a:rPr lang="en-US" sz="1200" dirty="0" err="1">
                <a:solidFill>
                  <a:srgbClr val="0070C0"/>
                </a:solidFill>
              </a:rPr>
              <a:t>Mneimneh</a:t>
            </a:r>
            <a:r>
              <a:rPr lang="en-US" sz="1200" dirty="0">
                <a:solidFill>
                  <a:srgbClr val="0070C0"/>
                </a:solidFill>
              </a:rPr>
              <a:t> ZN, Karam EG. Epidemiology of schizophrenia and related disorders in the Arab World. Arab J Psychiatry. 2011;22:1-9). </a:t>
            </a:r>
          </a:p>
          <a:p>
            <a:r>
              <a:rPr lang="en-US" dirty="0"/>
              <a:t>Depression and anxiety disorders are the most common mental disorders. </a:t>
            </a:r>
          </a:p>
          <a:p>
            <a:endParaRPr lang="en-US" dirty="0"/>
          </a:p>
        </p:txBody>
      </p:sp>
      <p:graphicFrame>
        <p:nvGraphicFramePr>
          <p:cNvPr id="5" name="Chart 16">
            <a:extLst>
              <a:ext uri="{FF2B5EF4-FFF2-40B4-BE49-F238E27FC236}">
                <a16:creationId xmlns:a16="http://schemas.microsoft.com/office/drawing/2014/main" id="{6FA07C2E-747A-C32A-6165-559FFB7CD7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349515"/>
              </p:ext>
            </p:extLst>
          </p:nvPr>
        </p:nvGraphicFramePr>
        <p:xfrm>
          <a:off x="7190996" y="1876202"/>
          <a:ext cx="4556866" cy="196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13">
            <a:extLst>
              <a:ext uri="{FF2B5EF4-FFF2-40B4-BE49-F238E27FC236}">
                <a16:creationId xmlns:a16="http://schemas.microsoft.com/office/drawing/2014/main" id="{94138F71-D4A2-E672-7415-CE31671545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082933"/>
              </p:ext>
            </p:extLst>
          </p:nvPr>
        </p:nvGraphicFramePr>
        <p:xfrm>
          <a:off x="7190996" y="4349226"/>
          <a:ext cx="4744329" cy="2081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FE8FB84-8E66-8106-3DF9-2A6D3102F60F}"/>
              </a:ext>
            </a:extLst>
          </p:cNvPr>
          <p:cNvCxnSpPr/>
          <p:nvPr/>
        </p:nvCxnSpPr>
        <p:spPr>
          <a:xfrm>
            <a:off x="300789" y="4349227"/>
            <a:ext cx="114470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F9AC52-2654-0908-275D-191C551ECEB1}"/>
              </a:ext>
            </a:extLst>
          </p:cNvPr>
          <p:cNvSpPr txBox="1">
            <a:spLocks/>
          </p:cNvSpPr>
          <p:nvPr/>
        </p:nvSpPr>
        <p:spPr>
          <a:xfrm>
            <a:off x="581191" y="4349227"/>
            <a:ext cx="6609806" cy="2472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b="1" u="sng" dirty="0"/>
              <a:t>In Lebanon</a:t>
            </a:r>
          </a:p>
          <a:p>
            <a:r>
              <a:rPr lang="en-US" dirty="0"/>
              <a:t>More than 25% of people are affected by mental and behavioral disorders. </a:t>
            </a:r>
            <a:r>
              <a:rPr lang="en-US" sz="1200" dirty="0">
                <a:solidFill>
                  <a:srgbClr val="0070C0"/>
                </a:solidFill>
              </a:rPr>
              <a:t>(Ref: Chahine LM, </a:t>
            </a:r>
            <a:r>
              <a:rPr lang="en-US" sz="1200" dirty="0" err="1">
                <a:solidFill>
                  <a:srgbClr val="0070C0"/>
                </a:solidFill>
              </a:rPr>
              <a:t>Chemali</a:t>
            </a:r>
            <a:r>
              <a:rPr lang="en-US" sz="1200" dirty="0">
                <a:solidFill>
                  <a:srgbClr val="0070C0"/>
                </a:solidFill>
              </a:rPr>
              <a:t> Z. Report: Mental health care in Lebanon: policy, plans and </a:t>
            </a:r>
            <a:r>
              <a:rPr lang="en-US" sz="1200" dirty="0" err="1">
                <a:solidFill>
                  <a:srgbClr val="0070C0"/>
                </a:solidFill>
              </a:rPr>
              <a:t>programmes</a:t>
            </a:r>
            <a:r>
              <a:rPr lang="en-US" sz="1200" dirty="0">
                <a:solidFill>
                  <a:srgbClr val="0070C0"/>
                </a:solidFill>
              </a:rPr>
              <a:t>. Information for authors. 1995;1). </a:t>
            </a:r>
            <a:endParaRPr lang="en-US" sz="1300" dirty="0">
              <a:solidFill>
                <a:srgbClr val="0070C0"/>
              </a:solidFill>
            </a:endParaRPr>
          </a:p>
          <a:p>
            <a:r>
              <a:rPr lang="en-US" dirty="0"/>
              <a:t>Schizotypal and Delusional Disorders (47%) and Mood Disorders (12%) are the most common diagnosis for admission to psychiatric hospitals</a:t>
            </a:r>
          </a:p>
          <a:p>
            <a:r>
              <a:rPr lang="en-US" dirty="0"/>
              <a:t>The prevalence of schizophrenia in Lebanon is still not estimated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FDF69B-FC90-49CB-759D-2324E57E48C7}"/>
              </a:ext>
            </a:extLst>
          </p:cNvPr>
          <p:cNvSpPr/>
          <p:nvPr/>
        </p:nvSpPr>
        <p:spPr>
          <a:xfrm>
            <a:off x="7067236" y="3837891"/>
            <a:ext cx="4823975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disability-adjusted life-years (DALYs) due to mental disorders in the Eastern Mediterranean Region, 2015 </a:t>
            </a:r>
          </a:p>
          <a:p>
            <a:pPr algn="just"/>
            <a:r>
              <a:rPr lang="en-US" sz="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d’après</a:t>
            </a:r>
            <a:r>
              <a:rPr lang="en-US" sz="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Burden of Disease Study 2015, Eastern Mediterranean Region, 2015</a:t>
            </a:r>
            <a:r>
              <a:rPr lang="en-US" sz="600" b="1" dirty="0">
                <a:solidFill>
                  <a:srgbClr val="0000FF"/>
                </a:solidFill>
                <a:latin typeface="AdvPTimes"/>
              </a:rPr>
              <a:t>)</a:t>
            </a:r>
            <a:endParaRPr lang="en-US" sz="600" b="1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AC7BA-27D9-0D81-514E-8C4F30789B00}"/>
              </a:ext>
            </a:extLst>
          </p:cNvPr>
          <p:cNvSpPr/>
          <p:nvPr/>
        </p:nvSpPr>
        <p:spPr>
          <a:xfrm>
            <a:off x="7067237" y="6450059"/>
            <a:ext cx="482397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Percent of Global DALYs within the mental disorders category (2010)</a:t>
            </a:r>
          </a:p>
          <a:p>
            <a:pPr algn="just"/>
            <a:r>
              <a:rPr lang="en-US" sz="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d’après</a:t>
            </a:r>
            <a:r>
              <a:rPr lang="en-US" sz="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Republic of Lebanon. Ministry of Public Health. Mental Health and Substance Use Strategy for Lebanon 2015 - 2020).</a:t>
            </a:r>
          </a:p>
        </p:txBody>
      </p:sp>
    </p:spTree>
    <p:extLst>
      <p:ext uri="{BB962C8B-B14F-4D97-AF65-F5344CB8AC3E}">
        <p14:creationId xmlns:p14="http://schemas.microsoft.com/office/powerpoint/2010/main" val="185079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7577A-3143-7964-F9AC-FF7E3EEF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96517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Cognitive function </a:t>
            </a:r>
            <a:br>
              <a:rPr lang="en-US" dirty="0"/>
            </a:br>
            <a:r>
              <a:rPr lang="en-US" dirty="0"/>
              <a:t>among patients with schizophrenia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50F71D-AE97-EBFC-9081-7D8520EE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40" y="1951896"/>
            <a:ext cx="6794165" cy="4665472"/>
          </a:xfrm>
        </p:spPr>
        <p:txBody>
          <a:bodyPr>
            <a:normAutofit/>
          </a:bodyPr>
          <a:lstStyle/>
          <a:p>
            <a:r>
              <a:rPr lang="en-US" dirty="0"/>
              <a:t>Cognitive deficits are a core feature of schizophrenia, affecting up to 75% of patients</a:t>
            </a:r>
          </a:p>
          <a:p>
            <a:r>
              <a:rPr lang="en-US" dirty="0"/>
              <a:t>Schizophrenia affects a wide range of cognitive functions, particularly</a:t>
            </a:r>
          </a:p>
          <a:p>
            <a:pPr lvl="1"/>
            <a:r>
              <a:rPr lang="en-US" dirty="0"/>
              <a:t>Attention, </a:t>
            </a:r>
          </a:p>
          <a:p>
            <a:pPr lvl="1"/>
            <a:r>
              <a:rPr lang="en-US" dirty="0"/>
              <a:t>Working memory</a:t>
            </a:r>
          </a:p>
          <a:p>
            <a:pPr lvl="1"/>
            <a:r>
              <a:rPr lang="en-US" dirty="0"/>
              <a:t>Verbal learning and memory</a:t>
            </a:r>
          </a:p>
          <a:p>
            <a:pPr lvl="1"/>
            <a:r>
              <a:rPr lang="en-US" dirty="0"/>
              <a:t>Speech fluency </a:t>
            </a:r>
          </a:p>
          <a:p>
            <a:pPr lvl="1"/>
            <a:r>
              <a:rPr lang="en-US" dirty="0"/>
              <a:t>Executive functions</a:t>
            </a:r>
          </a:p>
          <a:p>
            <a:r>
              <a:rPr lang="en-US" dirty="0"/>
              <a:t>Cognitive impairment occurred at all clinical stages and throughout life</a:t>
            </a:r>
          </a:p>
          <a:p>
            <a:r>
              <a:rPr lang="en-US" dirty="0"/>
              <a:t>Most schizophrenic patients demonstrate at least one cognitive impairment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67E4FB-0E2B-DCC9-09B5-98772E69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971" y="2317190"/>
            <a:ext cx="4225089" cy="35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06A66-CEF5-F96C-A273-7442C04A5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42"/>
            <a:ext cx="11029616" cy="1013800"/>
          </a:xfrm>
        </p:spPr>
        <p:txBody>
          <a:bodyPr/>
          <a:lstStyle/>
          <a:p>
            <a:r>
              <a:rPr lang="en-US" dirty="0"/>
              <a:t>Cognitive Assessment Instruments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64FC0F-530B-8B2B-1F3D-8DB65E639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95663"/>
            <a:ext cx="11029615" cy="1701428"/>
          </a:xfrm>
        </p:spPr>
        <p:txBody>
          <a:bodyPr/>
          <a:lstStyle/>
          <a:p>
            <a:r>
              <a:rPr lang="en-US" dirty="0"/>
              <a:t>Cognitive assessment is one of the best indicators of the functional and social prognosis of schizophrenic patients</a:t>
            </a:r>
          </a:p>
          <a:p>
            <a:r>
              <a:rPr lang="en-US" dirty="0"/>
              <a:t>Assessment methods involve batteries and screening tests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D12B2E37-FB29-B41A-6383-9ECB495533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515545"/>
              </p:ext>
            </p:extLst>
          </p:nvPr>
        </p:nvGraphicFramePr>
        <p:xfrm>
          <a:off x="1280569" y="2598821"/>
          <a:ext cx="10109325" cy="4259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63BEBA37-EB0D-EB54-ECF9-DAD0A51B4D3D}"/>
              </a:ext>
            </a:extLst>
          </p:cNvPr>
          <p:cNvSpPr/>
          <p:nvPr/>
        </p:nvSpPr>
        <p:spPr>
          <a:xfrm>
            <a:off x="2229852" y="3300736"/>
            <a:ext cx="7475621" cy="6657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905849">
            <a:off x="8836381" y="1867928"/>
            <a:ext cx="2715477" cy="1373048"/>
            <a:chOff x="0" y="0"/>
            <a:chExt cx="3226435" cy="1951355"/>
          </a:xfrm>
        </p:grpSpPr>
        <p:pic>
          <p:nvPicPr>
            <p:cNvPr id="10" name="Picture 9" descr="Brief Assessment of Cognition in Schizophrenia | BACS Assessment"/>
            <p:cNvPicPr>
              <a:picLocks noGrp="1"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3923">
              <a:off x="0" y="0"/>
              <a:ext cx="3226435" cy="19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/>
            <p:cNvSpPr txBox="1"/>
            <p:nvPr/>
          </p:nvSpPr>
          <p:spPr>
            <a:xfrm rot="20642068">
              <a:off x="701040" y="312420"/>
              <a:ext cx="1045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</a:t>
              </a:r>
              <a:endParaRPr lang="en-US" sz="11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B660-5F7A-7C4B-9F31-D1579B72DBD6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36645" y="1874050"/>
            <a:ext cx="6855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6 tests that measure 6 cognitive domains</a:t>
            </a:r>
          </a:p>
          <a:p>
            <a:pPr marL="355600" indent="-3556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Short duration (≈35 min)</a:t>
            </a:r>
          </a:p>
          <a:p>
            <a:pPr marL="355600" indent="-3556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Quick and Short</a:t>
            </a:r>
          </a:p>
          <a:p>
            <a:pPr marL="355600" indent="-3556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Easily used by medical professionals</a:t>
            </a:r>
          </a:p>
          <a:p>
            <a:pPr marL="355600" indent="-3556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Evaluates the main cognitive functions impaired in SCZ</a:t>
            </a:r>
            <a:endParaRPr lang="en-US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568544"/>
              </p:ext>
            </p:extLst>
          </p:nvPr>
        </p:nvGraphicFramePr>
        <p:xfrm>
          <a:off x="570775" y="3438276"/>
          <a:ext cx="11274163" cy="28277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9757">
                  <a:extLst>
                    <a:ext uri="{9D8B030D-6E8A-4147-A177-3AD203B41FA5}">
                      <a16:colId xmlns:a16="http://schemas.microsoft.com/office/drawing/2014/main" val="1993132326"/>
                    </a:ext>
                  </a:extLst>
                </a:gridCol>
                <a:gridCol w="4645373">
                  <a:extLst>
                    <a:ext uri="{9D8B030D-6E8A-4147-A177-3AD203B41FA5}">
                      <a16:colId xmlns:a16="http://schemas.microsoft.com/office/drawing/2014/main" val="1538711709"/>
                    </a:ext>
                  </a:extLst>
                </a:gridCol>
                <a:gridCol w="6159033">
                  <a:extLst>
                    <a:ext uri="{9D8B030D-6E8A-4147-A177-3AD203B41FA5}">
                      <a16:colId xmlns:a16="http://schemas.microsoft.com/office/drawing/2014/main" val="1297688040"/>
                    </a:ext>
                  </a:extLst>
                </a:gridCol>
              </a:tblGrid>
              <a:tr h="3989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Domaines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cognitifs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64465"/>
                  </a:ext>
                </a:extLst>
              </a:tr>
              <a:tr h="398977">
                <a:tc>
                  <a:txBody>
                    <a:bodyPr/>
                    <a:lstStyle/>
                    <a:p>
                      <a:r>
                        <a:rPr lang="fr-FR" noProof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Verbal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learning test </a:t>
                      </a:r>
                      <a:r>
                        <a:rPr lang="en-US" dirty="0"/>
                        <a:t>(15 words)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032777"/>
                  </a:ext>
                </a:extLst>
              </a:tr>
              <a:tr h="433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 err="1"/>
                        <a:t>Working</a:t>
                      </a:r>
                      <a:r>
                        <a:rPr lang="fr-FR" noProof="0" dirty="0"/>
                        <a:t> Memory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Digit </a:t>
                      </a:r>
                      <a:r>
                        <a:rPr lang="fr-FR" sz="1800" dirty="0" err="1"/>
                        <a:t>sequencing</a:t>
                      </a:r>
                      <a:endParaRPr lang="fr-FR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262525"/>
                  </a:ext>
                </a:extLst>
              </a:tr>
              <a:tr h="398977">
                <a:tc>
                  <a:txBody>
                    <a:bodyPr/>
                    <a:lstStyle/>
                    <a:p>
                      <a:r>
                        <a:rPr lang="fr-FR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 err="1"/>
                        <a:t>Motor</a:t>
                      </a:r>
                      <a:r>
                        <a:rPr lang="fr-FR" noProof="0" dirty="0"/>
                        <a:t>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 err="1"/>
                        <a:t>Token</a:t>
                      </a:r>
                      <a:r>
                        <a:rPr lang="fr-FR" noProof="0" dirty="0"/>
                        <a:t> </a:t>
                      </a:r>
                      <a:r>
                        <a:rPr lang="fr-FR" noProof="0" dirty="0" err="1"/>
                        <a:t>motor</a:t>
                      </a:r>
                      <a:r>
                        <a:rPr lang="fr-FR" noProof="0" dirty="0"/>
                        <a:t> </a:t>
                      </a:r>
                      <a:r>
                        <a:rPr lang="fr-FR" noProof="0" dirty="0" err="1"/>
                        <a:t>task</a:t>
                      </a:r>
                      <a:endParaRPr lang="fr-FR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07533"/>
                  </a:ext>
                </a:extLst>
              </a:tr>
              <a:tr h="398977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Speed Of Information </a:t>
                      </a:r>
                      <a:r>
                        <a:rPr lang="fr-FR" dirty="0" err="1"/>
                        <a:t>Processing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Symbol </a:t>
                      </a:r>
                      <a:r>
                        <a:rPr lang="fr-FR" noProof="0" dirty="0" err="1"/>
                        <a:t>coding</a:t>
                      </a:r>
                      <a:endParaRPr lang="fr-FR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165733"/>
                  </a:ext>
                </a:extLst>
              </a:tr>
              <a:tr h="398977">
                <a:tc>
                  <a:txBody>
                    <a:bodyPr/>
                    <a:lstStyle/>
                    <a:p>
                      <a:r>
                        <a:rPr lang="fr-FR" noProof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Verbal </a:t>
                      </a:r>
                      <a:r>
                        <a:rPr lang="fr-FR" noProof="0" dirty="0" err="1"/>
                        <a:t>Fluency</a:t>
                      </a:r>
                      <a:endParaRPr lang="fr-F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Verbal fluency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690238"/>
                  </a:ext>
                </a:extLst>
              </a:tr>
              <a:tr h="398977">
                <a:tc>
                  <a:txBody>
                    <a:bodyPr/>
                    <a:lstStyle/>
                    <a:p>
                      <a:r>
                        <a:rPr lang="fr-FR" noProof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 err="1"/>
                        <a:t>Executive</a:t>
                      </a:r>
                      <a:r>
                        <a:rPr lang="fr-FR" noProof="0" dirty="0"/>
                        <a:t> </a:t>
                      </a:r>
                      <a:r>
                        <a:rPr lang="fr-FR" noProof="0" dirty="0" err="1"/>
                        <a:t>Functions</a:t>
                      </a:r>
                      <a:endParaRPr lang="fr-F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Tower of London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83091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36645" y="6360191"/>
            <a:ext cx="11518710" cy="4308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Salameh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Hallit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S, Obeid S, Haddad G, Clément JP,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B. Cross-cultural adaptation and validation of the Arabic version of the BACS scale (the brief assessment of cognition in schizophrenia) among chronic schizophrenic inpatients. BMC psychiatry. 2021 Dec;21(1):1-2.</a:t>
            </a:r>
            <a:endParaRPr lang="en-US" sz="1100" b="1" u="sng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5841" y="672994"/>
            <a:ext cx="8237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Brief Assessment of Cognition In Schizophrenia (</a:t>
            </a:r>
            <a:r>
              <a:rPr lang="fr-FR" sz="3200" b="1" dirty="0">
                <a:solidFill>
                  <a:schemeClr val="bg1"/>
                </a:solidFill>
              </a:rPr>
              <a:t>BACS) Battery </a:t>
            </a:r>
          </a:p>
        </p:txBody>
      </p:sp>
    </p:spTree>
    <p:extLst>
      <p:ext uri="{BB962C8B-B14F-4D97-AF65-F5344CB8AC3E}">
        <p14:creationId xmlns:p14="http://schemas.microsoft.com/office/powerpoint/2010/main" val="241162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BFDAA-9C66-3F91-8E06-EEBFA67E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3" y="576048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Montreal Cognitive Assessment (MOCA) test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3C5DC1-7EC1-B0E9-5A31-B8B8FEE37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61881"/>
            <a:ext cx="6420109" cy="4447744"/>
          </a:xfrm>
        </p:spPr>
        <p:txBody>
          <a:bodyPr>
            <a:normAutofit/>
          </a:bodyPr>
          <a:lstStyle/>
          <a:p>
            <a:r>
              <a:rPr lang="en-US" dirty="0"/>
              <a:t>The MoCA is a rapid screening tool (10 min) that assess cognitive impairment in elderly</a:t>
            </a:r>
          </a:p>
          <a:p>
            <a:r>
              <a:rPr lang="en-US" dirty="0"/>
              <a:t>It is mainly dedicated to screening for mild cognitive impairment</a:t>
            </a:r>
          </a:p>
          <a:p>
            <a:r>
              <a:rPr lang="en-US" dirty="0"/>
              <a:t>The items assessed are grouped into six subsections:</a:t>
            </a:r>
          </a:p>
          <a:p>
            <a:pPr lvl="1"/>
            <a:r>
              <a:rPr lang="en-US" dirty="0"/>
              <a:t>Short term memory</a:t>
            </a:r>
          </a:p>
          <a:p>
            <a:pPr lvl="1"/>
            <a:r>
              <a:rPr lang="en-US" dirty="0"/>
              <a:t>Visuospatial skills</a:t>
            </a:r>
          </a:p>
          <a:p>
            <a:pPr lvl="1"/>
            <a:r>
              <a:rPr lang="en-US" dirty="0"/>
              <a:t>Executive functions</a:t>
            </a:r>
          </a:p>
          <a:p>
            <a:pPr lvl="1"/>
            <a:r>
              <a:rPr lang="en-US" dirty="0"/>
              <a:t>Attention, concentration, working memory</a:t>
            </a:r>
          </a:p>
          <a:p>
            <a:pPr lvl="1"/>
            <a:r>
              <a:rPr lang="en-US" dirty="0"/>
              <a:t>Speech</a:t>
            </a:r>
          </a:p>
          <a:p>
            <a:pPr lvl="1"/>
            <a:r>
              <a:rPr lang="en-US" dirty="0"/>
              <a:t>Orientation in time and space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9A54C6-0AC2-C20F-0C88-616CCEFF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4" t="13662" r="29671" b="6577"/>
          <a:stretch/>
        </p:blipFill>
        <p:spPr>
          <a:xfrm>
            <a:off x="7821676" y="1589848"/>
            <a:ext cx="3600098" cy="367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322CB6-FBE4-1E02-D0DB-5B90FCD6CA15}"/>
              </a:ext>
            </a:extLst>
          </p:cNvPr>
          <p:cNvSpPr/>
          <p:nvPr/>
        </p:nvSpPr>
        <p:spPr>
          <a:xfrm>
            <a:off x="7465325" y="5340184"/>
            <a:ext cx="431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rgbClr val="0000FF"/>
                </a:solidFill>
              </a:rPr>
              <a:t>(</a:t>
            </a:r>
            <a:r>
              <a:rPr lang="en-US" sz="1100" dirty="0" err="1">
                <a:solidFill>
                  <a:srgbClr val="0070C0"/>
                </a:solidFill>
              </a:rPr>
              <a:t>Nasreddine</a:t>
            </a:r>
            <a:r>
              <a:rPr lang="en-US" sz="1100" dirty="0">
                <a:solidFill>
                  <a:srgbClr val="0070C0"/>
                </a:solidFill>
              </a:rPr>
              <a:t> ZS, Phillips NA, </a:t>
            </a:r>
            <a:r>
              <a:rPr lang="en-US" sz="1100" dirty="0" err="1">
                <a:solidFill>
                  <a:srgbClr val="0070C0"/>
                </a:solidFill>
              </a:rPr>
              <a:t>Bédirian</a:t>
            </a:r>
            <a:r>
              <a:rPr lang="en-US" sz="1100" dirty="0">
                <a:solidFill>
                  <a:srgbClr val="0070C0"/>
                </a:solidFill>
              </a:rPr>
              <a:t> V, Charbonneau S, Whitehead V, Collin I, Cummings JL, </a:t>
            </a:r>
            <a:r>
              <a:rPr lang="en-US" sz="1100" dirty="0" err="1">
                <a:solidFill>
                  <a:srgbClr val="0070C0"/>
                </a:solidFill>
              </a:rPr>
              <a:t>Chertkow</a:t>
            </a:r>
            <a:r>
              <a:rPr lang="en-US" sz="1100" dirty="0">
                <a:solidFill>
                  <a:srgbClr val="0070C0"/>
                </a:solidFill>
              </a:rPr>
              <a:t> H. The Montreal Cognitive Assessment, </a:t>
            </a:r>
            <a:r>
              <a:rPr lang="en-US" sz="1100" dirty="0" err="1">
                <a:solidFill>
                  <a:srgbClr val="0070C0"/>
                </a:solidFill>
              </a:rPr>
              <a:t>MoCA</a:t>
            </a:r>
            <a:r>
              <a:rPr lang="en-US" sz="1100" dirty="0">
                <a:solidFill>
                  <a:srgbClr val="0070C0"/>
                </a:solidFill>
              </a:rPr>
              <a:t>: a brief screening tool for mild cognitive impairment. Journal of the American Geriatrics Society. 2005 Apr;53(4):695-9)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E65CFC-AC6B-70C2-E764-DF72FAA85372}"/>
              </a:ext>
            </a:extLst>
          </p:cNvPr>
          <p:cNvSpPr/>
          <p:nvPr/>
        </p:nvSpPr>
        <p:spPr>
          <a:xfrm>
            <a:off x="581191" y="6356350"/>
            <a:ext cx="11029616" cy="4308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Salameh P, Sacre H, Clément JP, </a:t>
            </a:r>
            <a:r>
              <a:rPr lang="en-US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B. The use of the Montreal Cognitive Assessment (MoCA) screening tool to evaluate cognitive deficits in Lebanese in-patients with schizophrenia. Asian Journal of Psychiatry. 2022 Apr 1;70:103029.</a:t>
            </a:r>
            <a:endParaRPr lang="en-US" sz="11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4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D2A302-72AB-5706-CDAF-049E6BD5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19276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Self perception of cognitive functioning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85DBF0-0570-A3BA-3944-11EDDEF16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00" y="1971304"/>
            <a:ext cx="8891992" cy="4168239"/>
          </a:xfrm>
        </p:spPr>
        <p:txBody>
          <a:bodyPr>
            <a:normAutofit fontScale="92500" lnSpcReduction="10000"/>
          </a:bodyPr>
          <a:lstStyle/>
          <a:p>
            <a:r>
              <a:rPr lang="en-US" sz="1500" dirty="0"/>
              <a:t>Patients with schizophrenia have difficulties to self-evaluate their cognitive function (neurocognitive and social cognitive domains).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Patients with schizophrenia have a particularly low level of insight into their illness compared to healthy people.</a:t>
            </a:r>
          </a:p>
          <a:p>
            <a:endParaRPr lang="en-US" sz="1500" dirty="0"/>
          </a:p>
          <a:p>
            <a:r>
              <a:rPr lang="en-US" sz="1500" dirty="0"/>
              <a:t>Misestimating the ability of patients with schizophrenia can be either by</a:t>
            </a:r>
          </a:p>
          <a:p>
            <a:pPr lvl="1"/>
            <a:r>
              <a:rPr lang="en-US" sz="1300" dirty="0"/>
              <a:t>overestimating or underestimating it in about equal proportions across cognitive domains </a:t>
            </a:r>
          </a:p>
          <a:p>
            <a:pPr marL="0" indent="0">
              <a:buNone/>
            </a:pPr>
            <a:endParaRPr lang="en-US" sz="15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0070C0"/>
                </a:solidFill>
              </a:rPr>
              <a:t>The importance of self-perception assessment</a:t>
            </a:r>
          </a:p>
          <a:p>
            <a:r>
              <a:rPr lang="en-US" sz="1500" dirty="0"/>
              <a:t>Enables one to become aware of their symptoms and address the negative effects in everyday life.</a:t>
            </a:r>
          </a:p>
          <a:p>
            <a:r>
              <a:rPr lang="en-US" sz="1500" dirty="0"/>
              <a:t>Improves the therapeutic connection and the patient's desire to receive care, especially in cognitive rehabilitation</a:t>
            </a:r>
          </a:p>
          <a:p>
            <a:r>
              <a:rPr lang="en-US" sz="1500" dirty="0"/>
              <a:t>If patients could reliably report their own cognitive issues</a:t>
            </a:r>
          </a:p>
          <a:p>
            <a:pPr lvl="1"/>
            <a:r>
              <a:rPr lang="en-US" sz="1300" dirty="0"/>
              <a:t>this could help with the planning of functional outcomes and individual treatments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993" y="3055004"/>
            <a:ext cx="2279522" cy="1854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E37087-F5C8-86A9-3815-44FB58568A1B}"/>
              </a:ext>
            </a:extLst>
          </p:cNvPr>
          <p:cNvSpPr/>
          <p:nvPr/>
        </p:nvSpPr>
        <p:spPr>
          <a:xfrm>
            <a:off x="401799" y="6046347"/>
            <a:ext cx="11257715" cy="73866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Haddad C, Salameh 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</a:rPr>
              <a:t>Hallit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 S, Sacre H, Clément JP,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Calvet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 B. Self-assessment of social cognition in a sample of Lebanese in-patients with schizophrenia. Schizophrenia Research: Cognition. 2021 Dec 1;26:100207.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Haddad C, Salameh P, Sacre H,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Clément JP, </a:t>
            </a:r>
            <a:r>
              <a:rPr lang="en-US" sz="105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Calvet</a:t>
            </a: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Subjective cognitive complaints and relations to objective cognitive performance among Lebanese patients with schizophrenia. BMC psychiatry. 2021 Dec;21(1):1-4.</a:t>
            </a:r>
          </a:p>
        </p:txBody>
      </p:sp>
    </p:spTree>
    <p:extLst>
      <p:ext uri="{BB962C8B-B14F-4D97-AF65-F5344CB8AC3E}">
        <p14:creationId xmlns:p14="http://schemas.microsoft.com/office/powerpoint/2010/main" val="234436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23141-1DDA-8BCB-BDC5-9B5EFB09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92301"/>
            <a:ext cx="11029616" cy="1013800"/>
          </a:xfrm>
        </p:spPr>
        <p:txBody>
          <a:bodyPr/>
          <a:lstStyle/>
          <a:p>
            <a:pPr algn="ctr"/>
            <a:r>
              <a:rPr lang="en-US" dirty="0"/>
              <a:t>Problem statement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6C1EEC-0C55-ED2B-3B55-7556653B3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839302"/>
            <a:ext cx="11029615" cy="490269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Few studies have been done in the Arab countries that evaluate the cognitive impairment in patients with schizophrenia</a:t>
            </a:r>
          </a:p>
          <a:p>
            <a:endParaRPr lang="en-US" sz="2000" dirty="0"/>
          </a:p>
          <a:p>
            <a:r>
              <a:rPr lang="en-US" sz="2000" dirty="0"/>
              <a:t>In Lebanon, some studies evaluated cognitive function in older people.</a:t>
            </a:r>
          </a:p>
          <a:p>
            <a:endParaRPr lang="en-US" sz="2000" dirty="0"/>
          </a:p>
          <a:p>
            <a:r>
              <a:rPr lang="en-US" sz="2000" dirty="0"/>
              <a:t>However, no study was done to assess cognitive functions (objective and self-report ) in individuals with neurological or psychiatric diseases.</a:t>
            </a:r>
          </a:p>
          <a:p>
            <a:endParaRPr lang="en-US" sz="2000" dirty="0"/>
          </a:p>
          <a:p>
            <a:r>
              <a:rPr lang="en-US" sz="2000" dirty="0"/>
              <a:t>Clinicians had limited options, since they had to rely on untranslated assessments or translations that had not been validated. </a:t>
            </a:r>
          </a:p>
          <a:p>
            <a:endParaRPr lang="en-US" sz="2000" dirty="0"/>
          </a:p>
          <a:p>
            <a:r>
              <a:rPr lang="en-US" sz="2000" dirty="0"/>
              <a:t>Some neuropsychological batteries had been used locally among patients with schizophrenia to assess their cognition</a:t>
            </a:r>
          </a:p>
        </p:txBody>
      </p:sp>
    </p:spTree>
    <p:extLst>
      <p:ext uri="{BB962C8B-B14F-4D97-AF65-F5344CB8AC3E}">
        <p14:creationId xmlns:p14="http://schemas.microsoft.com/office/powerpoint/2010/main" val="38847012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540</TotalTime>
  <Words>2598</Words>
  <Application>Microsoft Office PowerPoint</Application>
  <PresentationFormat>Grand écran</PresentationFormat>
  <Paragraphs>313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AdvPTimes</vt:lpstr>
      <vt:lpstr>Arial</vt:lpstr>
      <vt:lpstr>Calibri</vt:lpstr>
      <vt:lpstr>DrsjlmAdvTTb5929f4c</vt:lpstr>
      <vt:lpstr>Gill Sans MT</vt:lpstr>
      <vt:lpstr>Times New Roman</vt:lpstr>
      <vt:lpstr>Wingdings 2</vt:lpstr>
      <vt:lpstr>Dividend</vt:lpstr>
      <vt:lpstr>Evaluation of cognitive functions among Lebanese patients with schizophrenia</vt:lpstr>
      <vt:lpstr>Definition </vt:lpstr>
      <vt:lpstr>Epidemiology of Schizophrenia</vt:lpstr>
      <vt:lpstr>Cognitive function  among patients with schizophrenia</vt:lpstr>
      <vt:lpstr>Cognitive Assessment Instruments</vt:lpstr>
      <vt:lpstr>Présentation PowerPoint</vt:lpstr>
      <vt:lpstr>Montreal Cognitive Assessment (MOCA) test </vt:lpstr>
      <vt:lpstr>Self perception of cognitive functioning</vt:lpstr>
      <vt:lpstr>Problem statement </vt:lpstr>
      <vt:lpstr>Objectives of the study </vt:lpstr>
      <vt:lpstr>methodology</vt:lpstr>
      <vt:lpstr>methodology</vt:lpstr>
      <vt:lpstr>methodology</vt:lpstr>
      <vt:lpstr>methodology</vt:lpstr>
      <vt:lpstr>Results </vt:lpstr>
      <vt:lpstr>Results </vt:lpstr>
      <vt:lpstr>Results </vt:lpstr>
      <vt:lpstr>results</vt:lpstr>
      <vt:lpstr>Results </vt:lpstr>
      <vt:lpstr>discussion</vt:lpstr>
      <vt:lpstr>Limitations</vt:lpstr>
      <vt:lpstr>Perspective 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cognitive functions among Lebanese patients with schizophrenia</dc:title>
  <dc:creator>RECHERCHEADJ</dc:creator>
  <cp:lastModifiedBy>Chadia HADDAD</cp:lastModifiedBy>
  <cp:revision>30</cp:revision>
  <dcterms:created xsi:type="dcterms:W3CDTF">2022-10-03T11:58:52Z</dcterms:created>
  <dcterms:modified xsi:type="dcterms:W3CDTF">2022-10-14T10:50:44Z</dcterms:modified>
</cp:coreProperties>
</file>